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Lato Black"/>
      <p:bold r:id="rId52"/>
      <p:boldItalic r:id="rId53"/>
    </p:embeddedFont>
    <p:embeddedFont>
      <p:font typeface="Ubuntu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atoBlack-boldItalic.fntdata"/><Relationship Id="rId52" Type="http://schemas.openxmlformats.org/officeDocument/2006/relationships/font" Target="fonts/LatoBlack-bold.fntdata"/><Relationship Id="rId11" Type="http://schemas.openxmlformats.org/officeDocument/2006/relationships/slide" Target="slides/slide7.xml"/><Relationship Id="rId55" Type="http://schemas.openxmlformats.org/officeDocument/2006/relationships/font" Target="fonts/UbuntuMono-bold.fntdata"/><Relationship Id="rId10" Type="http://schemas.openxmlformats.org/officeDocument/2006/relationships/slide" Target="slides/slide6.xml"/><Relationship Id="rId54" Type="http://schemas.openxmlformats.org/officeDocument/2006/relationships/font" Target="fonts/UbuntuMono-regular.fntdata"/><Relationship Id="rId13" Type="http://schemas.openxmlformats.org/officeDocument/2006/relationships/slide" Target="slides/slide9.xml"/><Relationship Id="rId57" Type="http://schemas.openxmlformats.org/officeDocument/2006/relationships/font" Target="fonts/UbuntuMono-boldItalic.fntdata"/><Relationship Id="rId12" Type="http://schemas.openxmlformats.org/officeDocument/2006/relationships/slide" Target="slides/slide8.xml"/><Relationship Id="rId56" Type="http://schemas.openxmlformats.org/officeDocument/2006/relationships/font" Target="fonts/UbuntuMon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 name="Shape 25"/>
        <p:cNvGrpSpPr/>
        <p:nvPr/>
      </p:nvGrpSpPr>
      <p:grpSpPr>
        <a:xfrm>
          <a:off x="0" y="0"/>
          <a:ext cx="0" cy="0"/>
          <a:chOff x="0" y="0"/>
          <a:chExt cx="0" cy="0"/>
        </a:xfrm>
      </p:grpSpPr>
      <p:sp>
        <p:nvSpPr>
          <p:cNvPr id="26" name="Shape 2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7" name="Shape 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ClassNameHere+%7B%0A+++public+static+void+main(String%5B%5D+args)+%7B%0A++++++String+x+%3D+%22%22%3B%0A++++++String+y+%3D+%22%22%3B%0A++++++x+%3D+%2210101010101100011010111010111111%22%3B%0A++++++y+%3D+%220100000100100001010011110101101000111001010110000001000001100010%22%3B%0A+++%7D%0A%7D&amp;mode=ed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ClassNameHere+%7B%0A+++public+static+void+main(String%5B%5D+args)+%7B%0A++++++String+x+%3D+%22%22%3B%0A++++++String+y+%3D+%22%22%3B%0A++++++x+%3D+%2210101010101100011010111010111111%22%3B%0A++++++y+%3D+%220100000100100001010011110101101000111001010110000001000001100010%22%3B%0A+++%7D%0A%7D&amp;mode=ed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ClassNameHere+%7B%0A+++public+static+void+main(String%5B%5D+args)+%7B%0A++++++String+x+%3D+%22%22%3B%0A++++++String+y+%3D+%22%22%3B%0A++++++x+%3D+%2210101010101100011010111010111111%22%3B%0A++++++y+%3D+%220100000100100001010011110101101000111001010110000001000001100010%22%3B%0A+++%7D%0A%7D&amp;mode=ed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ClassNameHere+%7B%0A+++public+static+void+main(String%5B%5D+args)+%7B%0A++++++String+x+%3D+%22%22%3B%0A++++++String+y+%3D+%22%22%3B%0A++++++x+%3D+%2210101010101100011010111010111111%22%3B%0A++++++y+%3D+%220100000100100001010011110101101000111001010110000001000001100010%22%3B%0A+++%7D%0A%7D&amp;mode=ed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Shape 3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3" name="Shape 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0" name="Shape 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PassingCopiesBits+%7B%0Apublic+static+double+average(double+a,+double+b)+%7B%0A++++return+(a+%2B+b)+/+2%3B%0A%7D%0A%0Apublic+static+void+main(String%5B%5D+args)+%7B%0A++++double+x+%3D+5.5%3B%09%0A++++double+y+%3D+10.5%3B%0A++++double+avg+%3D+average(x,+y)%3B%0A%7D%0A%7D+%0A&amp;mode=display&amp;curInstr=4</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cscircles.cemc.uwaterloo.ca/java_visualize/#code=public+class+PollQuestions+%7B%0A+++public+static+void+main(String%5B%5D+args)+%7B%0A++++++Walrus+walrus+%3D+new+Walrus(3500,+10.5)%3B%0A++++++int+x+%3D+9%3B%0A++++++%0A++++++doStuff(walrus,+x)%3B%0A++++++System.out.println(walrus)%3B%0A++++++System.out.println(x)%3B%0A+++%7D%0A+++%0A+++public+static+void+doStuff(Walrus+W,+int+x)+%7B%0A++++++W.weight+%3D+W.weight+-+100%3B%0A++++++x+%3D+x+-+5%3B%0A+++%7D%0A+++%0A+++public+static+class+Walrus+%7B%0A++++++public+int+weight%3B%0A++++++public+double+tuskSize%3B%0A++++++%0A++++++public+Walrus(int+w,+double+ts)+%7B%0A+++++++++weight+%3D+w%3B%0A+++++++++tuskSize+%3D+ts%3B%0A++++++%7D%0A%0A++++++public+String+toString()+%7B%0A+++++++++return+String.format(%22weight%3A+%25d,+tusk+size%3A+%25.2f%22,+weight,+tuskSize)%3B%0A++++++%7D%0A+++%7D%0A%7D&amp;mode=display&amp;curInstr=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http://docs.oracle.com/javase/specs/jls/se7/html/jls-4.html</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15 minutes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Took 35 minutes to get here spring 2017.</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toString for easiness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6" name="Shape 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cs.princeton.edu/~cos126/java_visualize/#code=public+class+HelloWorldMaker+%7B%0A+++private+static+class+HelloWorld+%7B%0A++++++int+x+%3D+5%3B%0A+++%7D%0A+++%0A+++public+static+void+main(String%5B%5D+args)+%7B%0A+++%09HelloWorld+hw+%3D+new+HelloWorld()%3B%0A+++%7D%0A%7D&amp;mode=display&amp;curInstr=13</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cscircles.cemc.uwaterloo.ca/java_visualize/#code=public+class+ClassNameHere+%7B%0A+++public+static+void+main(String%5B%5D+args)+%7B%0A++++++String+x+%3D+%22%22%3B%0A++++++String+y+%3D+%22%22%3B%0A++++++x+%3D+%2210101010101100011010111010111111%22%3B%0A++++++y+%3D+%220100000100100001010011110101101000111001010110000001000001100010%22%3B%0A+++%7D%0A%7D&amp;mode=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211425" y="1941275"/>
            <a:ext cx="5206200" cy="7848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161925" y="2612325"/>
            <a:ext cx="5380800" cy="784800"/>
          </a:xfrm>
          <a:prstGeom prst="rect">
            <a:avLst/>
          </a:prstGeom>
          <a:noFill/>
          <a:ln>
            <a:noFill/>
          </a:ln>
        </p:spPr>
        <p:txBody>
          <a:bodyPr anchorCtr="0" anchor="t" bIns="91425" lIns="91425" spcFirstLastPara="1" rIns="91425" wrap="square" tIns="91425"/>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1" name="Shape 11"/>
          <p:cNvCxnSpPr/>
          <p:nvPr/>
        </p:nvCxnSpPr>
        <p:spPr>
          <a:xfrm>
            <a:off x="290700" y="2669200"/>
            <a:ext cx="8443800" cy="0"/>
          </a:xfrm>
          <a:prstGeom prst="straightConnector1">
            <a:avLst/>
          </a:prstGeom>
          <a:noFill/>
          <a:ln cap="flat" cmpd="sng" w="19050">
            <a:solidFill>
              <a:srgbClr val="1072BD"/>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 name="Shape 12"/>
        <p:cNvGrpSpPr/>
        <p:nvPr/>
      </p:nvGrpSpPr>
      <p:grpSpPr>
        <a:xfrm>
          <a:off x="0" y="0"/>
          <a:ext cx="0" cy="0"/>
          <a:chOff x="0" y="0"/>
          <a:chExt cx="0" cy="0"/>
        </a:xfrm>
      </p:grpSpPr>
      <p:sp>
        <p:nvSpPr>
          <p:cNvPr id="13" name="Shape 13"/>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14" name="Shape 14"/>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15" name="Shape 15"/>
          <p:cNvSpPr txBox="1"/>
          <p:nvPr>
            <p:ph idx="1" type="body"/>
          </p:nvPr>
        </p:nvSpPr>
        <p:spPr>
          <a:xfrm>
            <a:off x="243000" y="556500"/>
            <a:ext cx="8443800" cy="41538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8" name="Shape 1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 name="Shape 19"/>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txBox="1"/>
          <p:nvPr>
            <p:ph type="title"/>
          </p:nvPr>
        </p:nvSpPr>
        <p:spPr>
          <a:xfrm>
            <a:off x="928950" y="2143050"/>
            <a:ext cx="7286100" cy="8574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 name="Shape 22"/>
        <p:cNvGrpSpPr/>
        <p:nvPr/>
      </p:nvGrpSpPr>
      <p:grpSpPr>
        <a:xfrm>
          <a:off x="0" y="0"/>
          <a:ext cx="0" cy="0"/>
          <a:chOff x="0" y="0"/>
          <a:chExt cx="0" cy="0"/>
        </a:xfrm>
      </p:grpSpPr>
      <p:sp>
        <p:nvSpPr>
          <p:cNvPr id="23" name="Shape 2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cscircles.cemc.uwaterloo.ca/java_visualize/#code=public+class+PollQuestions+%7B%0A+++public+static+void+main(String%5B%5D+args%29+%7B%0A++++++int+x+%3D+5%3B%0A++++++int+y%3B%0A++++++y+%3D+x%3B%0A++++++x+%3D+2%3B%0A++++++System.out.println(%22x+is%3A+%22+%2B+x%29%3B%0A++++++System.out.println(%22y+is%3A+%22+%2B+y%29%3B++++++%0A+++%7D%0A%7D&amp;mode=display&amp;curInstr=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cscircles.cemc.uwaterloo.ca/java_visualize/#code=public+class+PollQuestions+%7B%0A+++public+static+void+main(String%5B%5D+args)+%7B%0A++++++Walrus+a+%3D+new+Walrus(1000,+8.3)%3B++++%0A+++%7D%0A+++%0A+++public+static+class+Walrus+%7B%0A++++++public+int+weight%3B%0A++++++public+double+tuskSize%3B%0A++++++%0A++++++public+Walrus(int+w,+double+ts)+%7B%0A+++++++++weight+%3D+w%3B%0A+++++++++tuskSize+%3D+ts%3B%0A++++++%7D%0A+++%7D%0A%7D&amp;mode=ed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piazza.com/class/j9j0udrxjjp758?cid=274" TargetMode="External"/><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goo.gl/ngsxk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datastructur.es" TargetMode="External"/><Relationship Id="rId5" Type="http://schemas.openxmlformats.org/officeDocument/2006/relationships/image" Target="../media/image5.png"/><Relationship Id="rId6"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hyperlink" Target="https://www.youtube.com/watch?v=qnmxD_21DN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cscircles.cemc.uwaterloo.ca/java_visualize/#code=public+class+PollQuestions+%7B%0A+++public+static+void+main(String%5B%5D+args)+%7B%0A++++++Walrus+a+%3D+new+Walrus(1000,+8.3)%3B%0A++++++Walrus+b%3B%0A++++++b+%3D+a%3B%0A++++++b.weight+%3D+5%3B%0A++++++System.out.println(a)%3B%0A++++++System.out.println(b)%3B++++++%0A%0A++++++int+x+%3D+5%3B%0A++++++int+y%3B%0A++++++y+%3D+x%3B%0A++++++x+%3D+2%3B%0A++++++System.out.println(%22x+is%3A+%22+%2B+x)%3B%0A++++++System.out.println(%22y+is%3A+%22+%2B+y)%3B++++++%0A+++%7D%0A+++%0A+++public+static+class+Walrus+%7B%0A++++++public+int+weight%3B%0A++++++public+double+tuskSize%3B%0A++++++%0A++++++public+Walrus(int+w,+double+ts)+%7B%0A+++++++++weight+%3D+w%3B%0A+++++++++tuskSize+%3D+ts%3B%0A++++++%7D%0A%0A++++++public+String+toString()+%7B%0A+++++++++return+String.format(%22weight%3A+%25d,+tusk+size%3A+%25.2f%22,+weight,+tuskSize)%3B%0A++++++%7D%0A+++%7D%0A%7D&amp;mode=edi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 name="Shape 28"/>
        <p:cNvGrpSpPr/>
        <p:nvPr/>
      </p:nvGrpSpPr>
      <p:grpSpPr>
        <a:xfrm>
          <a:off x="0" y="0"/>
          <a:ext cx="0" cy="0"/>
          <a:chOff x="0" y="0"/>
          <a:chExt cx="0" cy="0"/>
        </a:xfrm>
      </p:grpSpPr>
      <p:sp>
        <p:nvSpPr>
          <p:cNvPr id="29" name="Shape 2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CSM</a:t>
            </a:r>
            <a:endParaRPr/>
          </a:p>
        </p:txBody>
      </p:sp>
      <p:sp>
        <p:nvSpPr>
          <p:cNvPr id="30" name="Shape 3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1PM this Saturday @ HP Auditorium</a:t>
            </a:r>
            <a:endParaRPr/>
          </a:p>
          <a:p>
            <a:pPr indent="0" lvl="0" marL="0">
              <a:spcBef>
                <a:spcPts val="600"/>
              </a:spcBef>
              <a:spcAft>
                <a:spcPts val="0"/>
              </a:spcAft>
              <a:buNone/>
            </a:pPr>
            <a:r>
              <a:rPr lang="en"/>
              <a:t>Git crash course!!! Learn the basics.</a:t>
            </a:r>
            <a:endParaRPr/>
          </a:p>
          <a:p>
            <a:pPr indent="0" lvl="0" marL="0">
              <a:spcBef>
                <a:spcPts val="600"/>
              </a:spcBef>
              <a:spcAft>
                <a:spcPts val="0"/>
              </a:spcAft>
              <a:buNone/>
            </a:pPr>
            <a:r>
              <a:t/>
            </a:r>
            <a:endParaRPr/>
          </a:p>
          <a:p>
            <a:pPr indent="0" lvl="0" marL="0">
              <a:spcBef>
                <a:spcPts val="600"/>
              </a:spcBef>
              <a:spcAft>
                <a:spcPts val="0"/>
              </a:spcAft>
              <a:buNone/>
            </a:pPr>
            <a:r>
              <a:rPr lang="en"/>
              <a:t>More information: tinyurl.com/csmgit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Declaring a Variable (Simplified)</a:t>
            </a:r>
            <a:endParaRPr/>
          </a:p>
        </p:txBody>
      </p:sp>
      <p:sp>
        <p:nvSpPr>
          <p:cNvPr id="101" name="Shape 101"/>
          <p:cNvSpPr txBox="1"/>
          <p:nvPr>
            <p:ph idx="1" type="body"/>
          </p:nvPr>
        </p:nvSpPr>
        <p:spPr>
          <a:xfrm>
            <a:off x="243000" y="556500"/>
            <a:ext cx="8443800" cy="2553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rgbClr val="000000"/>
              </a:buClr>
              <a:buSzPts val="1100"/>
              <a:buFont typeface="Arial"/>
              <a:buNone/>
            </a:pPr>
            <a:r>
              <a:rPr lang="en"/>
              <a:t>When you declare a variable of a certain type in Java:</a:t>
            </a:r>
            <a:endParaRPr/>
          </a:p>
          <a:p>
            <a:pPr indent="-355600" lvl="0" marL="457200" rtl="0">
              <a:spcBef>
                <a:spcPts val="600"/>
              </a:spcBef>
              <a:spcAft>
                <a:spcPts val="0"/>
              </a:spcAft>
              <a:buSzPts val="2000"/>
              <a:buChar char="●"/>
            </a:pPr>
            <a:r>
              <a:rPr lang="en"/>
              <a:t>Your computer sets aside exactly enough bits to hold a thing of that type.</a:t>
            </a:r>
            <a:endParaRPr/>
          </a:p>
          <a:p>
            <a:pPr indent="-355600" lvl="1" marL="914400" rtl="0">
              <a:spcBef>
                <a:spcPts val="0"/>
              </a:spcBef>
              <a:spcAft>
                <a:spcPts val="0"/>
              </a:spcAft>
              <a:buSzPts val="2000"/>
              <a:buChar char="○"/>
            </a:pPr>
            <a:r>
              <a:rPr lang="en"/>
              <a:t>Example: Declaring an int sets aside a “box” of 32 bits.</a:t>
            </a:r>
            <a:endParaRPr/>
          </a:p>
          <a:p>
            <a:pPr indent="-355600" lvl="1" marL="914400" rtl="0">
              <a:spcBef>
                <a:spcPts val="0"/>
              </a:spcBef>
              <a:spcAft>
                <a:spcPts val="0"/>
              </a:spcAft>
              <a:buSzPts val="2000"/>
              <a:buChar char="○"/>
            </a:pPr>
            <a:r>
              <a:rPr lang="en"/>
              <a:t>Example: Declaring a double sets aside a box of 64 bits.</a:t>
            </a:r>
            <a:endParaRPr/>
          </a:p>
          <a:p>
            <a:pPr indent="-355600" lvl="0" marL="457200" rtl="0">
              <a:spcBef>
                <a:spcPts val="0"/>
              </a:spcBef>
              <a:spcAft>
                <a:spcPts val="0"/>
              </a:spcAft>
              <a:buSzPts val="2000"/>
              <a:buChar char="●"/>
            </a:pPr>
            <a:r>
              <a:rPr lang="en"/>
              <a:t>Java creates an internal table that maps each variable name to a location.</a:t>
            </a:r>
            <a:endParaRPr/>
          </a:p>
          <a:p>
            <a:pPr indent="-355600" lvl="0" marL="457200" rtl="0">
              <a:spcBef>
                <a:spcPts val="0"/>
              </a:spcBef>
              <a:spcAft>
                <a:spcPts val="0"/>
              </a:spcAft>
              <a:buSzPts val="2000"/>
              <a:buChar char="●"/>
            </a:pPr>
            <a:r>
              <a:rPr lang="en"/>
              <a:t>Java does NOT write anything into the reserved boxes.</a:t>
            </a:r>
            <a:endParaRPr/>
          </a:p>
          <a:p>
            <a:pPr indent="-355600" lvl="1" marL="914400" rtl="0">
              <a:spcBef>
                <a:spcPts val="0"/>
              </a:spcBef>
              <a:spcAft>
                <a:spcPts val="0"/>
              </a:spcAft>
              <a:buSzPts val="2000"/>
              <a:buChar char="○"/>
            </a:pPr>
            <a:r>
              <a:rPr lang="en"/>
              <a:t>For safety, Java will not let access a variable that is uninitialized.</a:t>
            </a:r>
            <a:endParaRPr/>
          </a:p>
        </p:txBody>
      </p:sp>
      <p:sp>
        <p:nvSpPr>
          <p:cNvPr id="102" name="Shape 102"/>
          <p:cNvSpPr txBox="1"/>
          <p:nvPr/>
        </p:nvSpPr>
        <p:spPr>
          <a:xfrm>
            <a:off x="243000" y="3490800"/>
            <a:ext cx="2643300" cy="1510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x = -1431195969;</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y = 567213.112;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b="1" sz="2000">
              <a:solidFill>
                <a:srgbClr val="F92672"/>
              </a:solidFill>
              <a:highlight>
                <a:srgbClr val="EFEFEF"/>
              </a:highlight>
              <a:latin typeface="Consolas"/>
              <a:ea typeface="Consolas"/>
              <a:cs typeface="Consolas"/>
              <a:sym typeface="Consolas"/>
            </a:endParaRPr>
          </a:p>
        </p:txBody>
      </p:sp>
      <p:pic>
        <p:nvPicPr>
          <p:cNvPr id="103" name="Shape 103"/>
          <p:cNvPicPr preferRelativeResize="0"/>
          <p:nvPr/>
        </p:nvPicPr>
        <p:blipFill>
          <a:blip r:embed="rId3">
            <a:alphaModFix/>
          </a:blip>
          <a:stretch>
            <a:fillRect/>
          </a:stretch>
        </p:blipFill>
        <p:spPr>
          <a:xfrm>
            <a:off x="2976550" y="3490800"/>
            <a:ext cx="3190875" cy="333375"/>
          </a:xfrm>
          <a:prstGeom prst="rect">
            <a:avLst/>
          </a:prstGeom>
          <a:noFill/>
          <a:ln>
            <a:noFill/>
          </a:ln>
        </p:spPr>
      </p:pic>
      <p:pic>
        <p:nvPicPr>
          <p:cNvPr id="104" name="Shape 104"/>
          <p:cNvPicPr preferRelativeResize="0"/>
          <p:nvPr/>
        </p:nvPicPr>
        <p:blipFill>
          <a:blip r:embed="rId4">
            <a:alphaModFix/>
          </a:blip>
          <a:stretch>
            <a:fillRect/>
          </a:stretch>
        </p:blipFill>
        <p:spPr>
          <a:xfrm>
            <a:off x="2972495" y="4205175"/>
            <a:ext cx="6115050" cy="323850"/>
          </a:xfrm>
          <a:prstGeom prst="rect">
            <a:avLst/>
          </a:prstGeom>
          <a:noFill/>
          <a:ln>
            <a:noFill/>
          </a:ln>
        </p:spPr>
      </p:pic>
      <p:cxnSp>
        <p:nvCxnSpPr>
          <p:cNvPr id="105" name="Shape 105"/>
          <p:cNvCxnSpPr/>
          <p:nvPr/>
        </p:nvCxnSpPr>
        <p:spPr>
          <a:xfrm>
            <a:off x="69118" y="4028308"/>
            <a:ext cx="286200" cy="0"/>
          </a:xfrm>
          <a:prstGeom prst="straightConnector1">
            <a:avLst/>
          </a:prstGeom>
          <a:noFill/>
          <a:ln cap="flat" cmpd="sng" w="9525">
            <a:solidFill>
              <a:srgbClr val="BE071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Declaring a Variable (Simplified)</a:t>
            </a:r>
            <a:endParaRPr/>
          </a:p>
        </p:txBody>
      </p:sp>
      <p:sp>
        <p:nvSpPr>
          <p:cNvPr id="111" name="Shape 111"/>
          <p:cNvSpPr txBox="1"/>
          <p:nvPr>
            <p:ph idx="1" type="body"/>
          </p:nvPr>
        </p:nvSpPr>
        <p:spPr>
          <a:xfrm>
            <a:off x="243000" y="556500"/>
            <a:ext cx="8443800" cy="2553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rgbClr val="000000"/>
              </a:buClr>
              <a:buSzPts val="1100"/>
              <a:buFont typeface="Arial"/>
              <a:buNone/>
            </a:pPr>
            <a:r>
              <a:rPr lang="en"/>
              <a:t>When you declare a variable of a certain type in Java:</a:t>
            </a:r>
            <a:endParaRPr/>
          </a:p>
          <a:p>
            <a:pPr indent="-355600" lvl="0" marL="457200" rtl="0">
              <a:spcBef>
                <a:spcPts val="600"/>
              </a:spcBef>
              <a:spcAft>
                <a:spcPts val="0"/>
              </a:spcAft>
              <a:buSzPts val="2000"/>
              <a:buChar char="●"/>
            </a:pPr>
            <a:r>
              <a:rPr lang="en"/>
              <a:t>Your computer sets aside exactly enough bits to hold a thing of that type.</a:t>
            </a:r>
            <a:endParaRPr/>
          </a:p>
          <a:p>
            <a:pPr indent="-355600" lvl="1" marL="914400" rtl="0">
              <a:spcBef>
                <a:spcPts val="0"/>
              </a:spcBef>
              <a:spcAft>
                <a:spcPts val="0"/>
              </a:spcAft>
              <a:buSzPts val="2000"/>
              <a:buChar char="○"/>
            </a:pPr>
            <a:r>
              <a:rPr lang="en"/>
              <a:t>Example: Declaring an int sets aside a “box” of 32 bits.</a:t>
            </a:r>
            <a:endParaRPr/>
          </a:p>
          <a:p>
            <a:pPr indent="-355600" lvl="1" marL="914400" rtl="0">
              <a:spcBef>
                <a:spcPts val="0"/>
              </a:spcBef>
              <a:spcAft>
                <a:spcPts val="0"/>
              </a:spcAft>
              <a:buSzPts val="2000"/>
              <a:buChar char="○"/>
            </a:pPr>
            <a:r>
              <a:rPr lang="en"/>
              <a:t>Example: Declaring a double sets aside a box of 64 bits.</a:t>
            </a:r>
            <a:endParaRPr/>
          </a:p>
          <a:p>
            <a:pPr indent="-355600" lvl="0" marL="457200" rtl="0">
              <a:spcBef>
                <a:spcPts val="0"/>
              </a:spcBef>
              <a:spcAft>
                <a:spcPts val="0"/>
              </a:spcAft>
              <a:buSzPts val="2000"/>
              <a:buChar char="●"/>
            </a:pPr>
            <a:r>
              <a:rPr lang="en"/>
              <a:t>Java creates an internal table that maps each variable name to a location.</a:t>
            </a:r>
            <a:endParaRPr/>
          </a:p>
          <a:p>
            <a:pPr indent="-355600" lvl="0" marL="457200" rtl="0">
              <a:spcBef>
                <a:spcPts val="0"/>
              </a:spcBef>
              <a:spcAft>
                <a:spcPts val="0"/>
              </a:spcAft>
              <a:buSzPts val="2000"/>
              <a:buChar char="●"/>
            </a:pPr>
            <a:r>
              <a:rPr lang="en"/>
              <a:t>Java does NOT write anything into the reserved boxes.</a:t>
            </a:r>
            <a:endParaRPr/>
          </a:p>
          <a:p>
            <a:pPr indent="-355600" lvl="1" marL="914400" rtl="0">
              <a:spcBef>
                <a:spcPts val="0"/>
              </a:spcBef>
              <a:spcAft>
                <a:spcPts val="0"/>
              </a:spcAft>
              <a:buSzPts val="2000"/>
              <a:buChar char="○"/>
            </a:pPr>
            <a:r>
              <a:rPr lang="en"/>
              <a:t>For safety, Java will not let access a variable that is uninitialized.</a:t>
            </a:r>
            <a:endParaRPr/>
          </a:p>
        </p:txBody>
      </p:sp>
      <p:sp>
        <p:nvSpPr>
          <p:cNvPr id="112" name="Shape 112"/>
          <p:cNvSpPr txBox="1"/>
          <p:nvPr/>
        </p:nvSpPr>
        <p:spPr>
          <a:xfrm>
            <a:off x="243000" y="3490800"/>
            <a:ext cx="2643300" cy="1510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x = -1431195969;</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y = 567213.112;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b="1" sz="2000">
              <a:solidFill>
                <a:srgbClr val="F92672"/>
              </a:solidFill>
              <a:highlight>
                <a:srgbClr val="EFEFEF"/>
              </a:highlight>
              <a:latin typeface="Consolas"/>
              <a:ea typeface="Consolas"/>
              <a:cs typeface="Consolas"/>
              <a:sym typeface="Consolas"/>
            </a:endParaRPr>
          </a:p>
        </p:txBody>
      </p:sp>
      <p:pic>
        <p:nvPicPr>
          <p:cNvPr id="113" name="Shape 113"/>
          <p:cNvPicPr preferRelativeResize="0"/>
          <p:nvPr/>
        </p:nvPicPr>
        <p:blipFill>
          <a:blip r:embed="rId3">
            <a:alphaModFix/>
          </a:blip>
          <a:stretch>
            <a:fillRect/>
          </a:stretch>
        </p:blipFill>
        <p:spPr>
          <a:xfrm>
            <a:off x="2976550" y="3490800"/>
            <a:ext cx="3190875" cy="333375"/>
          </a:xfrm>
          <a:prstGeom prst="rect">
            <a:avLst/>
          </a:prstGeom>
          <a:noFill/>
          <a:ln>
            <a:noFill/>
          </a:ln>
        </p:spPr>
      </p:pic>
      <p:pic>
        <p:nvPicPr>
          <p:cNvPr id="114" name="Shape 114"/>
          <p:cNvPicPr preferRelativeResize="0"/>
          <p:nvPr/>
        </p:nvPicPr>
        <p:blipFill>
          <a:blip r:embed="rId4">
            <a:alphaModFix/>
          </a:blip>
          <a:stretch>
            <a:fillRect/>
          </a:stretch>
        </p:blipFill>
        <p:spPr>
          <a:xfrm>
            <a:off x="2972495" y="4205175"/>
            <a:ext cx="6115050" cy="323850"/>
          </a:xfrm>
          <a:prstGeom prst="rect">
            <a:avLst/>
          </a:prstGeom>
          <a:noFill/>
          <a:ln>
            <a:noFill/>
          </a:ln>
        </p:spPr>
      </p:pic>
      <p:cxnSp>
        <p:nvCxnSpPr>
          <p:cNvPr id="115" name="Shape 115"/>
          <p:cNvCxnSpPr/>
          <p:nvPr/>
        </p:nvCxnSpPr>
        <p:spPr>
          <a:xfrm>
            <a:off x="74039" y="4328855"/>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116" name="Shape 116"/>
          <p:cNvPicPr preferRelativeResize="0"/>
          <p:nvPr/>
        </p:nvPicPr>
        <p:blipFill>
          <a:blip r:embed="rId5">
            <a:alphaModFix/>
          </a:blip>
          <a:stretch>
            <a:fillRect/>
          </a:stretch>
        </p:blipFill>
        <p:spPr>
          <a:xfrm>
            <a:off x="3281338" y="3561890"/>
            <a:ext cx="2886075" cy="17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Declaring a Variable (Simplified)</a:t>
            </a:r>
            <a:endParaRPr/>
          </a:p>
        </p:txBody>
      </p:sp>
      <p:sp>
        <p:nvSpPr>
          <p:cNvPr id="122" name="Shape 122"/>
          <p:cNvSpPr txBox="1"/>
          <p:nvPr>
            <p:ph idx="1" type="body"/>
          </p:nvPr>
        </p:nvSpPr>
        <p:spPr>
          <a:xfrm>
            <a:off x="243000" y="556500"/>
            <a:ext cx="8443800" cy="2553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a:t>When you declare a variable of a certain type in Java:</a:t>
            </a:r>
            <a:endParaRPr/>
          </a:p>
          <a:p>
            <a:pPr indent="-355600" lvl="0" marL="457200" rtl="0">
              <a:spcBef>
                <a:spcPts val="600"/>
              </a:spcBef>
              <a:spcAft>
                <a:spcPts val="0"/>
              </a:spcAft>
              <a:buSzPts val="2000"/>
              <a:buChar char="●"/>
            </a:pPr>
            <a:r>
              <a:rPr lang="en"/>
              <a:t>Your computer sets aside exactly enough bits to hold a thing of that type.</a:t>
            </a:r>
            <a:endParaRPr/>
          </a:p>
          <a:p>
            <a:pPr indent="-355600" lvl="1" marL="914400" rtl="0">
              <a:spcBef>
                <a:spcPts val="0"/>
              </a:spcBef>
              <a:spcAft>
                <a:spcPts val="0"/>
              </a:spcAft>
              <a:buSzPts val="2000"/>
              <a:buChar char="○"/>
            </a:pPr>
            <a:r>
              <a:rPr lang="en"/>
              <a:t>Example: Declaring an int sets aside a “box” of 32 bits.</a:t>
            </a:r>
            <a:endParaRPr/>
          </a:p>
          <a:p>
            <a:pPr indent="-355600" lvl="1" marL="914400" rtl="0">
              <a:spcBef>
                <a:spcPts val="0"/>
              </a:spcBef>
              <a:spcAft>
                <a:spcPts val="0"/>
              </a:spcAft>
              <a:buSzPts val="2000"/>
              <a:buChar char="○"/>
            </a:pPr>
            <a:r>
              <a:rPr lang="en"/>
              <a:t>Example: Declaring a double sets aside a box of 64 bits.</a:t>
            </a:r>
            <a:endParaRPr/>
          </a:p>
          <a:p>
            <a:pPr indent="-355600" lvl="0" marL="457200" rtl="0">
              <a:spcBef>
                <a:spcPts val="0"/>
              </a:spcBef>
              <a:spcAft>
                <a:spcPts val="0"/>
              </a:spcAft>
              <a:buSzPts val="2000"/>
              <a:buChar char="●"/>
            </a:pPr>
            <a:r>
              <a:rPr lang="en"/>
              <a:t>Java creates an internal table that maps each variable name to a location.</a:t>
            </a:r>
            <a:endParaRPr/>
          </a:p>
          <a:p>
            <a:pPr indent="-355600" lvl="0" marL="457200" rtl="0">
              <a:spcBef>
                <a:spcPts val="0"/>
              </a:spcBef>
              <a:spcAft>
                <a:spcPts val="0"/>
              </a:spcAft>
              <a:buSzPts val="2000"/>
              <a:buChar char="●"/>
            </a:pPr>
            <a:r>
              <a:rPr lang="en"/>
              <a:t>Java does NOT write anything into the reserved boxes.</a:t>
            </a:r>
            <a:endParaRPr/>
          </a:p>
          <a:p>
            <a:pPr indent="-355600" lvl="1" marL="914400" rtl="0">
              <a:spcBef>
                <a:spcPts val="0"/>
              </a:spcBef>
              <a:spcAft>
                <a:spcPts val="0"/>
              </a:spcAft>
              <a:buSzPts val="2000"/>
              <a:buChar char="○"/>
            </a:pPr>
            <a:r>
              <a:rPr lang="en"/>
              <a:t>For safety, Java will not let access a variable that is uninitialized.</a:t>
            </a:r>
            <a:endParaRPr/>
          </a:p>
        </p:txBody>
      </p:sp>
      <p:sp>
        <p:nvSpPr>
          <p:cNvPr id="123" name="Shape 123"/>
          <p:cNvSpPr txBox="1"/>
          <p:nvPr/>
        </p:nvSpPr>
        <p:spPr>
          <a:xfrm>
            <a:off x="243000" y="3490800"/>
            <a:ext cx="2643300" cy="1510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x = -1431195969;</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y = 567213.112;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b="1" sz="2000">
              <a:solidFill>
                <a:srgbClr val="F92672"/>
              </a:solidFill>
              <a:highlight>
                <a:srgbClr val="EFEFEF"/>
              </a:highlight>
              <a:latin typeface="Consolas"/>
              <a:ea typeface="Consolas"/>
              <a:cs typeface="Consolas"/>
              <a:sym typeface="Consolas"/>
            </a:endParaRPr>
          </a:p>
        </p:txBody>
      </p:sp>
      <p:pic>
        <p:nvPicPr>
          <p:cNvPr id="124" name="Shape 124"/>
          <p:cNvPicPr preferRelativeResize="0"/>
          <p:nvPr/>
        </p:nvPicPr>
        <p:blipFill>
          <a:blip r:embed="rId3">
            <a:alphaModFix/>
          </a:blip>
          <a:stretch>
            <a:fillRect/>
          </a:stretch>
        </p:blipFill>
        <p:spPr>
          <a:xfrm>
            <a:off x="2976550" y="3490800"/>
            <a:ext cx="3190875" cy="333375"/>
          </a:xfrm>
          <a:prstGeom prst="rect">
            <a:avLst/>
          </a:prstGeom>
          <a:noFill/>
          <a:ln>
            <a:noFill/>
          </a:ln>
        </p:spPr>
      </p:pic>
      <p:pic>
        <p:nvPicPr>
          <p:cNvPr id="125" name="Shape 125"/>
          <p:cNvPicPr preferRelativeResize="0"/>
          <p:nvPr/>
        </p:nvPicPr>
        <p:blipFill>
          <a:blip r:embed="rId4">
            <a:alphaModFix/>
          </a:blip>
          <a:stretch>
            <a:fillRect/>
          </a:stretch>
        </p:blipFill>
        <p:spPr>
          <a:xfrm>
            <a:off x="2972495" y="4205175"/>
            <a:ext cx="6115050" cy="323850"/>
          </a:xfrm>
          <a:prstGeom prst="rect">
            <a:avLst/>
          </a:prstGeom>
          <a:noFill/>
          <a:ln>
            <a:noFill/>
          </a:ln>
        </p:spPr>
      </p:pic>
      <p:cxnSp>
        <p:nvCxnSpPr>
          <p:cNvPr id="126" name="Shape 126"/>
          <p:cNvCxnSpPr/>
          <p:nvPr/>
        </p:nvCxnSpPr>
        <p:spPr>
          <a:xfrm>
            <a:off x="64171" y="4609603"/>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127" name="Shape 127"/>
          <p:cNvPicPr preferRelativeResize="0"/>
          <p:nvPr/>
        </p:nvPicPr>
        <p:blipFill>
          <a:blip r:embed="rId5">
            <a:alphaModFix/>
          </a:blip>
          <a:stretch>
            <a:fillRect/>
          </a:stretch>
        </p:blipFill>
        <p:spPr>
          <a:xfrm>
            <a:off x="3312800" y="4281375"/>
            <a:ext cx="5657850" cy="171450"/>
          </a:xfrm>
          <a:prstGeom prst="rect">
            <a:avLst/>
          </a:prstGeom>
          <a:noFill/>
          <a:ln>
            <a:noFill/>
          </a:ln>
        </p:spPr>
      </p:pic>
      <p:pic>
        <p:nvPicPr>
          <p:cNvPr id="128" name="Shape 128"/>
          <p:cNvPicPr preferRelativeResize="0"/>
          <p:nvPr/>
        </p:nvPicPr>
        <p:blipFill>
          <a:blip r:embed="rId6">
            <a:alphaModFix/>
          </a:blip>
          <a:stretch>
            <a:fillRect/>
          </a:stretch>
        </p:blipFill>
        <p:spPr>
          <a:xfrm>
            <a:off x="3281338" y="3561890"/>
            <a:ext cx="2886075" cy="17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Simplified Box Notation</a:t>
            </a:r>
            <a:endParaRPr/>
          </a:p>
        </p:txBody>
      </p:sp>
      <p:sp>
        <p:nvSpPr>
          <p:cNvPr id="134" name="Shape 134"/>
          <p:cNvSpPr txBox="1"/>
          <p:nvPr>
            <p:ph idx="1" type="body"/>
          </p:nvPr>
        </p:nvSpPr>
        <p:spPr>
          <a:xfrm>
            <a:off x="243000" y="556500"/>
            <a:ext cx="8443800" cy="2553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We’ll use simplified box notation from here on out:</a:t>
            </a:r>
            <a:endParaRPr/>
          </a:p>
          <a:p>
            <a:pPr indent="-355600" lvl="0" marL="457200" rtl="0">
              <a:spcBef>
                <a:spcPts val="600"/>
              </a:spcBef>
              <a:spcAft>
                <a:spcPts val="0"/>
              </a:spcAft>
              <a:buSzPts val="2000"/>
              <a:buChar char="●"/>
            </a:pPr>
            <a:r>
              <a:rPr lang="en"/>
              <a:t>Instead of writing memory box contents in binary, we’ll write them in human readable symbols.</a:t>
            </a:r>
            <a:endParaRPr/>
          </a:p>
          <a:p>
            <a:pPr indent="0" lvl="0" marL="0" rtl="0">
              <a:spcBef>
                <a:spcPts val="600"/>
              </a:spcBef>
              <a:spcAft>
                <a:spcPts val="0"/>
              </a:spcAft>
              <a:buNone/>
            </a:pPr>
            <a:r>
              <a:t/>
            </a:r>
            <a:endParaRPr/>
          </a:p>
        </p:txBody>
      </p:sp>
      <p:sp>
        <p:nvSpPr>
          <p:cNvPr id="135" name="Shape 135"/>
          <p:cNvSpPr txBox="1"/>
          <p:nvPr/>
        </p:nvSpPr>
        <p:spPr>
          <a:xfrm>
            <a:off x="243000" y="3490800"/>
            <a:ext cx="2643300" cy="1510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x = -1431195969;</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y = 567213.112;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b="1" sz="2000">
              <a:solidFill>
                <a:srgbClr val="F92672"/>
              </a:solidFill>
              <a:highlight>
                <a:srgbClr val="EFEFEF"/>
              </a:highlight>
              <a:latin typeface="Consolas"/>
              <a:ea typeface="Consolas"/>
              <a:cs typeface="Consolas"/>
              <a:sym typeface="Consolas"/>
            </a:endParaRPr>
          </a:p>
        </p:txBody>
      </p:sp>
      <p:pic>
        <p:nvPicPr>
          <p:cNvPr id="136" name="Shape 136"/>
          <p:cNvPicPr preferRelativeResize="0"/>
          <p:nvPr/>
        </p:nvPicPr>
        <p:blipFill>
          <a:blip r:embed="rId3">
            <a:alphaModFix/>
          </a:blip>
          <a:stretch>
            <a:fillRect/>
          </a:stretch>
        </p:blipFill>
        <p:spPr>
          <a:xfrm>
            <a:off x="3602388" y="3566988"/>
            <a:ext cx="2124075" cy="409575"/>
          </a:xfrm>
          <a:prstGeom prst="rect">
            <a:avLst/>
          </a:prstGeom>
          <a:noFill/>
          <a:ln>
            <a:noFill/>
          </a:ln>
        </p:spPr>
      </p:pic>
      <p:pic>
        <p:nvPicPr>
          <p:cNvPr id="137" name="Shape 137"/>
          <p:cNvPicPr preferRelativeResize="0"/>
          <p:nvPr/>
        </p:nvPicPr>
        <p:blipFill>
          <a:blip r:embed="rId4">
            <a:alphaModFix/>
          </a:blip>
          <a:stretch>
            <a:fillRect/>
          </a:stretch>
        </p:blipFill>
        <p:spPr>
          <a:xfrm>
            <a:off x="3630963" y="4344563"/>
            <a:ext cx="2066925" cy="46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Golden Rule of Equals (GRoE)</a:t>
            </a:r>
            <a:endParaRPr/>
          </a:p>
        </p:txBody>
      </p:sp>
      <p:sp>
        <p:nvSpPr>
          <p:cNvPr id="143" name="Shape 143"/>
          <p:cNvSpPr txBox="1"/>
          <p:nvPr>
            <p:ph idx="1" type="body"/>
          </p:nvPr>
        </p:nvSpPr>
        <p:spPr>
          <a:xfrm>
            <a:off x="243000" y="556500"/>
            <a:ext cx="84438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y and x:</a:t>
            </a:r>
            <a:endParaRPr/>
          </a:p>
          <a:p>
            <a:pPr indent="-355600" lvl="0" marL="457200" rtl="0">
              <a:spcBef>
                <a:spcPts val="600"/>
              </a:spcBef>
              <a:spcAft>
                <a:spcPts val="0"/>
              </a:spcAft>
              <a:buSzPts val="2000"/>
              <a:buChar char="●"/>
            </a:pPr>
            <a:r>
              <a:rPr lang="en">
                <a:latin typeface="Consolas"/>
                <a:ea typeface="Consolas"/>
                <a:cs typeface="Consolas"/>
                <a:sym typeface="Consolas"/>
              </a:rPr>
              <a:t>y = x</a:t>
            </a:r>
            <a:r>
              <a:rPr lang="en"/>
              <a:t> </a:t>
            </a:r>
            <a:r>
              <a:rPr b="1" lang="en"/>
              <a:t>copies</a:t>
            </a:r>
            <a:r>
              <a:rPr lang="en"/>
              <a:t> all the bits from x into y.</a:t>
            </a:r>
            <a:endParaRPr/>
          </a:p>
          <a:p>
            <a:pPr indent="0" lvl="0" marL="0" rtl="0">
              <a:spcBef>
                <a:spcPts val="600"/>
              </a:spcBef>
              <a:spcAft>
                <a:spcPts val="0"/>
              </a:spcAft>
              <a:buNone/>
            </a:pPr>
            <a:br>
              <a:rPr lang="en"/>
            </a:br>
            <a:r>
              <a:rPr lang="en"/>
              <a:t>Example from earlier: </a:t>
            </a:r>
            <a:r>
              <a:rPr lang="en" u="sng">
                <a:solidFill>
                  <a:schemeClr val="hlink"/>
                </a:solidFill>
                <a:hlinkClick r:id="rId3"/>
              </a:rPr>
              <a:t>Link</a:t>
            </a:r>
            <a:endParaRPr/>
          </a:p>
        </p:txBody>
      </p:sp>
      <p:sp>
        <p:nvSpPr>
          <p:cNvPr id="144" name="Shape 144"/>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
                                        <p:tgtEl>
                                          <p:spTgt spid="1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t>Reference Types</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Reference Types</a:t>
            </a:r>
            <a:endParaRPr/>
          </a:p>
        </p:txBody>
      </p:sp>
      <p:sp>
        <p:nvSpPr>
          <p:cNvPr id="155" name="Shape 15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There are 8 primitive types in Java: </a:t>
            </a:r>
            <a:endParaRPr/>
          </a:p>
          <a:p>
            <a:pPr indent="-355600" lvl="0" marL="457200" rtl="0">
              <a:spcBef>
                <a:spcPts val="600"/>
              </a:spcBef>
              <a:spcAft>
                <a:spcPts val="0"/>
              </a:spcAft>
              <a:buSzPts val="2000"/>
              <a:buChar char="●"/>
            </a:pPr>
            <a:r>
              <a:rPr lang="en"/>
              <a:t>byte, short, </a:t>
            </a:r>
            <a:r>
              <a:rPr b="1" lang="en"/>
              <a:t>int</a:t>
            </a:r>
            <a:r>
              <a:rPr lang="en"/>
              <a:t>, long, float, </a:t>
            </a:r>
            <a:r>
              <a:rPr b="1" lang="en"/>
              <a:t>double</a:t>
            </a:r>
            <a:r>
              <a:rPr lang="en"/>
              <a:t>, boolean, char</a:t>
            </a:r>
            <a:endParaRPr/>
          </a:p>
          <a:p>
            <a:pPr indent="0" lvl="0" marL="0" rtl="0">
              <a:spcBef>
                <a:spcPts val="600"/>
              </a:spcBef>
              <a:spcAft>
                <a:spcPts val="0"/>
              </a:spcAft>
              <a:buNone/>
            </a:pPr>
            <a:r>
              <a:t/>
            </a:r>
            <a:endParaRPr/>
          </a:p>
          <a:p>
            <a:pPr indent="0" lvl="0" marL="0" rtl="0">
              <a:spcBef>
                <a:spcPts val="600"/>
              </a:spcBef>
              <a:spcAft>
                <a:spcPts val="0"/>
              </a:spcAft>
              <a:buNone/>
            </a:pPr>
            <a:r>
              <a:rPr lang="en"/>
              <a:t>Everything else, including arrays, is a </a:t>
            </a:r>
            <a:r>
              <a:rPr b="1" lang="en"/>
              <a:t>reference type</a:t>
            </a:r>
            <a:r>
              <a:rPr lang="en"/>
              <a:t>.</a:t>
            </a:r>
            <a:endParaRPr/>
          </a:p>
          <a:p>
            <a:pPr indent="0" lvl="0" marL="0">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Class Instantiations</a:t>
            </a:r>
            <a:endParaRPr/>
          </a:p>
        </p:txBody>
      </p:sp>
      <p:sp>
        <p:nvSpPr>
          <p:cNvPr id="161" name="Shape 161"/>
          <p:cNvSpPr txBox="1"/>
          <p:nvPr>
            <p:ph idx="1" type="body"/>
          </p:nvPr>
        </p:nvSpPr>
        <p:spPr>
          <a:xfrm>
            <a:off x="243000" y="556500"/>
            <a:ext cx="8443800" cy="4320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When we instantiate an Object (e.g. Dog, Walrus, Planet):</a:t>
            </a:r>
            <a:endParaRPr/>
          </a:p>
          <a:p>
            <a:pPr indent="-355600" lvl="0" marL="457200" rtl="0">
              <a:spcBef>
                <a:spcPts val="600"/>
              </a:spcBef>
              <a:spcAft>
                <a:spcPts val="0"/>
              </a:spcAft>
              <a:buSzPts val="2000"/>
              <a:buChar char="●"/>
            </a:pPr>
            <a:r>
              <a:rPr lang="en"/>
              <a:t>Java first allocates a box of bits for each instance variable of the class and fills them with a default value (e.g. 0, null).</a:t>
            </a:r>
            <a:endParaRPr/>
          </a:p>
          <a:p>
            <a:pPr indent="-355600" lvl="0" marL="457200" rtl="0">
              <a:spcBef>
                <a:spcPts val="0"/>
              </a:spcBef>
              <a:spcAft>
                <a:spcPts val="0"/>
              </a:spcAft>
              <a:buSzPts val="2000"/>
              <a:buChar char="●"/>
            </a:pPr>
            <a:r>
              <a:rPr lang="en"/>
              <a:t>The constructor then usually fills every such box with some other value.</a:t>
            </a:r>
            <a:endParaRPr/>
          </a:p>
        </p:txBody>
      </p:sp>
      <p:pic>
        <p:nvPicPr>
          <p:cNvPr id="162" name="Shape 162"/>
          <p:cNvPicPr preferRelativeResize="0"/>
          <p:nvPr/>
        </p:nvPicPr>
        <p:blipFill>
          <a:blip r:embed="rId3">
            <a:alphaModFix/>
          </a:blip>
          <a:stretch>
            <a:fillRect/>
          </a:stretch>
        </p:blipFill>
        <p:spPr>
          <a:xfrm>
            <a:off x="6653725" y="3306300"/>
            <a:ext cx="1466850" cy="1085850"/>
          </a:xfrm>
          <a:prstGeom prst="rect">
            <a:avLst/>
          </a:prstGeom>
          <a:noFill/>
          <a:ln>
            <a:noFill/>
          </a:ln>
        </p:spPr>
      </p:pic>
      <p:sp>
        <p:nvSpPr>
          <p:cNvPr id="163" name="Shape 163"/>
          <p:cNvSpPr txBox="1"/>
          <p:nvPr/>
        </p:nvSpPr>
        <p:spPr>
          <a:xfrm>
            <a:off x="152400" y="2161708"/>
            <a:ext cx="5150400" cy="2815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 sz="1900">
                <a:solidFill>
                  <a:srgbClr val="9C20EE"/>
                </a:solidFill>
                <a:highlight>
                  <a:srgbClr val="EFEFEF"/>
                </a:highlight>
                <a:latin typeface="Consolas"/>
                <a:ea typeface="Consolas"/>
                <a:cs typeface="Consolas"/>
                <a:sym typeface="Consolas"/>
              </a:rPr>
              <a:t>public static class</a:t>
            </a:r>
            <a:r>
              <a:rPr lang="en" sz="1900">
                <a:solidFill>
                  <a:schemeClr val="dk1"/>
                </a:solidFill>
                <a:highlight>
                  <a:srgbClr val="EFEFEF"/>
                </a:highlight>
                <a:latin typeface="Consolas"/>
                <a:ea typeface="Consolas"/>
                <a:cs typeface="Consolas"/>
                <a:sym typeface="Consolas"/>
              </a:rPr>
              <a:t> Walrus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weight;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tuskSize;</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Walrus(</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w,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ts)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weight = w;</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tuskSize = ts;</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b="1" sz="1900">
              <a:solidFill>
                <a:srgbClr val="9C20EE"/>
              </a:solidFill>
              <a:highlight>
                <a:srgbClr val="EFEFEF"/>
              </a:highlight>
              <a:latin typeface="Consolas"/>
              <a:ea typeface="Consolas"/>
              <a:cs typeface="Consolas"/>
              <a:sym typeface="Consolas"/>
            </a:endParaRPr>
          </a:p>
        </p:txBody>
      </p:sp>
      <p:grpSp>
        <p:nvGrpSpPr>
          <p:cNvPr id="164" name="Shape 164"/>
          <p:cNvGrpSpPr/>
          <p:nvPr/>
        </p:nvGrpSpPr>
        <p:grpSpPr>
          <a:xfrm>
            <a:off x="5503921" y="2403482"/>
            <a:ext cx="3425250" cy="495300"/>
            <a:chOff x="5503921" y="2403482"/>
            <a:chExt cx="3425250" cy="495300"/>
          </a:xfrm>
        </p:grpSpPr>
        <p:sp>
          <p:nvSpPr>
            <p:cNvPr id="165" name="Shape 165"/>
            <p:cNvSpPr txBox="1"/>
            <p:nvPr/>
          </p:nvSpPr>
          <p:spPr>
            <a:xfrm>
              <a:off x="5721271" y="2403482"/>
              <a:ext cx="3207900" cy="495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new</a:t>
              </a:r>
              <a:r>
                <a:rPr lang="en" sz="1900">
                  <a:solidFill>
                    <a:schemeClr val="dk1"/>
                  </a:solidFill>
                  <a:highlight>
                    <a:srgbClr val="EFEFEF"/>
                  </a:highlight>
                  <a:latin typeface="Consolas"/>
                  <a:ea typeface="Consolas"/>
                  <a:cs typeface="Consolas"/>
                  <a:sym typeface="Consolas"/>
                </a:rPr>
                <a:t> Walrus(1000, 8.3);</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cxnSp>
          <p:nvCxnSpPr>
            <p:cNvPr id="166" name="Shape 166"/>
            <p:cNvCxnSpPr/>
            <p:nvPr/>
          </p:nvCxnSpPr>
          <p:spPr>
            <a:xfrm>
              <a:off x="5503921" y="2669120"/>
              <a:ext cx="286200" cy="0"/>
            </a:xfrm>
            <a:prstGeom prst="straightConnector1">
              <a:avLst/>
            </a:prstGeom>
            <a:noFill/>
            <a:ln cap="flat" cmpd="sng" w="9525">
              <a:solidFill>
                <a:srgbClr val="BE0712"/>
              </a:solidFill>
              <a:prstDash val="solid"/>
              <a:round/>
              <a:headEnd len="med" w="med" type="none"/>
              <a:tailEnd len="med" w="med" type="triangle"/>
            </a:ln>
          </p:spPr>
        </p:cxnSp>
      </p:grpSp>
      <p:grpSp>
        <p:nvGrpSpPr>
          <p:cNvPr id="167" name="Shape 167"/>
          <p:cNvGrpSpPr/>
          <p:nvPr/>
        </p:nvGrpSpPr>
        <p:grpSpPr>
          <a:xfrm>
            <a:off x="5732713" y="3506567"/>
            <a:ext cx="910500" cy="740046"/>
            <a:chOff x="5732713" y="3506567"/>
            <a:chExt cx="910500" cy="740046"/>
          </a:xfrm>
        </p:grpSpPr>
        <p:sp>
          <p:nvSpPr>
            <p:cNvPr id="168" name="Shape 168"/>
            <p:cNvSpPr/>
            <p:nvPr/>
          </p:nvSpPr>
          <p:spPr>
            <a:xfrm>
              <a:off x="6421575" y="3559375"/>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6423844" y="3929813"/>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txBox="1"/>
            <p:nvPr/>
          </p:nvSpPr>
          <p:spPr>
            <a:xfrm>
              <a:off x="5732713" y="3506567"/>
              <a:ext cx="910500" cy="23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32 bits</a:t>
              </a:r>
              <a:endParaRPr/>
            </a:p>
          </p:txBody>
        </p:sp>
        <p:sp>
          <p:nvSpPr>
            <p:cNvPr id="171" name="Shape 171"/>
            <p:cNvSpPr txBox="1"/>
            <p:nvPr/>
          </p:nvSpPr>
          <p:spPr>
            <a:xfrm>
              <a:off x="5732713" y="3879274"/>
              <a:ext cx="910500" cy="23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grpSp>
      <p:sp>
        <p:nvSpPr>
          <p:cNvPr id="172" name="Shape 172"/>
          <p:cNvSpPr txBox="1"/>
          <p:nvPr/>
        </p:nvSpPr>
        <p:spPr>
          <a:xfrm>
            <a:off x="6653725" y="2898775"/>
            <a:ext cx="1065300" cy="32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4"/>
              </a:rPr>
              <a:t>Demo Link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Class Instantiations</a:t>
            </a:r>
            <a:endParaRPr/>
          </a:p>
        </p:txBody>
      </p:sp>
      <p:sp>
        <p:nvSpPr>
          <p:cNvPr id="178" name="Shape 178"/>
          <p:cNvSpPr txBox="1"/>
          <p:nvPr>
            <p:ph idx="1" type="body"/>
          </p:nvPr>
        </p:nvSpPr>
        <p:spPr>
          <a:xfrm>
            <a:off x="243000" y="556500"/>
            <a:ext cx="8443800" cy="4320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When we instantiate an Object (e.g. Dog, Walrus, Planet):</a:t>
            </a:r>
            <a:endParaRPr/>
          </a:p>
          <a:p>
            <a:pPr indent="-355600" lvl="0" marL="457200" rtl="0">
              <a:spcBef>
                <a:spcPts val="600"/>
              </a:spcBef>
              <a:spcAft>
                <a:spcPts val="0"/>
              </a:spcAft>
              <a:buSzPts val="2000"/>
              <a:buChar char="●"/>
            </a:pPr>
            <a:r>
              <a:rPr lang="en"/>
              <a:t>Java first allocates a box of bits for each instance variable of the class and fills them with a default value (e.g. 0, null).</a:t>
            </a:r>
            <a:endParaRPr/>
          </a:p>
          <a:p>
            <a:pPr indent="-355600" lvl="0" marL="457200" rtl="0">
              <a:spcBef>
                <a:spcPts val="0"/>
              </a:spcBef>
              <a:spcAft>
                <a:spcPts val="0"/>
              </a:spcAft>
              <a:buSzPts val="2000"/>
              <a:buChar char="●"/>
            </a:pPr>
            <a:r>
              <a:rPr lang="en"/>
              <a:t>The constructor then usually fills every such box with some other value.</a:t>
            </a:r>
            <a:endParaRPr/>
          </a:p>
        </p:txBody>
      </p:sp>
      <p:pic>
        <p:nvPicPr>
          <p:cNvPr id="179" name="Shape 179"/>
          <p:cNvPicPr preferRelativeResize="0"/>
          <p:nvPr/>
        </p:nvPicPr>
        <p:blipFill>
          <a:blip r:embed="rId3">
            <a:alphaModFix/>
          </a:blip>
          <a:stretch>
            <a:fillRect/>
          </a:stretch>
        </p:blipFill>
        <p:spPr>
          <a:xfrm>
            <a:off x="6653725" y="3306300"/>
            <a:ext cx="1466850" cy="1085850"/>
          </a:xfrm>
          <a:prstGeom prst="rect">
            <a:avLst/>
          </a:prstGeom>
          <a:noFill/>
          <a:ln>
            <a:noFill/>
          </a:ln>
        </p:spPr>
      </p:pic>
      <p:grpSp>
        <p:nvGrpSpPr>
          <p:cNvPr id="180" name="Shape 180"/>
          <p:cNvGrpSpPr/>
          <p:nvPr/>
        </p:nvGrpSpPr>
        <p:grpSpPr>
          <a:xfrm>
            <a:off x="5503921" y="2403482"/>
            <a:ext cx="3425250" cy="495300"/>
            <a:chOff x="5503921" y="2403482"/>
            <a:chExt cx="3425250" cy="495300"/>
          </a:xfrm>
        </p:grpSpPr>
        <p:sp>
          <p:nvSpPr>
            <p:cNvPr id="181" name="Shape 181"/>
            <p:cNvSpPr txBox="1"/>
            <p:nvPr/>
          </p:nvSpPr>
          <p:spPr>
            <a:xfrm>
              <a:off x="5721271" y="2403482"/>
              <a:ext cx="3207900" cy="495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new</a:t>
              </a:r>
              <a:r>
                <a:rPr lang="en" sz="1900">
                  <a:solidFill>
                    <a:schemeClr val="dk1"/>
                  </a:solidFill>
                  <a:highlight>
                    <a:srgbClr val="EFEFEF"/>
                  </a:highlight>
                  <a:latin typeface="Consolas"/>
                  <a:ea typeface="Consolas"/>
                  <a:cs typeface="Consolas"/>
                  <a:sym typeface="Consolas"/>
                </a:rPr>
                <a:t> Walrus(1000, 8.3);</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cxnSp>
          <p:nvCxnSpPr>
            <p:cNvPr id="182" name="Shape 182"/>
            <p:cNvCxnSpPr/>
            <p:nvPr/>
          </p:nvCxnSpPr>
          <p:spPr>
            <a:xfrm>
              <a:off x="5503921" y="2669120"/>
              <a:ext cx="286200" cy="0"/>
            </a:xfrm>
            <a:prstGeom prst="straightConnector1">
              <a:avLst/>
            </a:prstGeom>
            <a:noFill/>
            <a:ln cap="flat" cmpd="sng" w="9525">
              <a:solidFill>
                <a:srgbClr val="BE0712"/>
              </a:solidFill>
              <a:prstDash val="solid"/>
              <a:round/>
              <a:headEnd len="med" w="med" type="none"/>
              <a:tailEnd len="med" w="med" type="triangle"/>
            </a:ln>
          </p:spPr>
        </p:cxnSp>
      </p:grpSp>
      <p:grpSp>
        <p:nvGrpSpPr>
          <p:cNvPr id="183" name="Shape 183"/>
          <p:cNvGrpSpPr/>
          <p:nvPr/>
        </p:nvGrpSpPr>
        <p:grpSpPr>
          <a:xfrm>
            <a:off x="5732713" y="3506567"/>
            <a:ext cx="910500" cy="740046"/>
            <a:chOff x="5732713" y="3506567"/>
            <a:chExt cx="910500" cy="740046"/>
          </a:xfrm>
        </p:grpSpPr>
        <p:sp>
          <p:nvSpPr>
            <p:cNvPr id="184" name="Shape 184"/>
            <p:cNvSpPr/>
            <p:nvPr/>
          </p:nvSpPr>
          <p:spPr>
            <a:xfrm>
              <a:off x="6421575" y="3559375"/>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6423844" y="3929813"/>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txBox="1"/>
            <p:nvPr/>
          </p:nvSpPr>
          <p:spPr>
            <a:xfrm>
              <a:off x="5732713" y="3506567"/>
              <a:ext cx="910500" cy="23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32 bits</a:t>
              </a:r>
              <a:endParaRPr/>
            </a:p>
          </p:txBody>
        </p:sp>
        <p:sp>
          <p:nvSpPr>
            <p:cNvPr id="187" name="Shape 187"/>
            <p:cNvSpPr txBox="1"/>
            <p:nvPr/>
          </p:nvSpPr>
          <p:spPr>
            <a:xfrm>
              <a:off x="5732713" y="3879274"/>
              <a:ext cx="910500" cy="23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grpSp>
      <p:sp>
        <p:nvSpPr>
          <p:cNvPr id="188" name="Shape 188"/>
          <p:cNvSpPr txBox="1"/>
          <p:nvPr/>
        </p:nvSpPr>
        <p:spPr>
          <a:xfrm>
            <a:off x="279475" y="2212875"/>
            <a:ext cx="4620900" cy="276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latin typeface="Consolas"/>
                <a:ea typeface="Consolas"/>
                <a:cs typeface="Consolas"/>
                <a:sym typeface="Consolas"/>
              </a:rPr>
              <a:t>....</a:t>
            </a:r>
            <a:r>
              <a:rPr lang="en">
                <a:latin typeface="Consolas"/>
                <a:ea typeface="Consolas"/>
                <a:cs typeface="Consolas"/>
                <a:sym typeface="Consolas"/>
              </a:rPr>
              <a:t>0000000000000000000000000000</a:t>
            </a:r>
            <a:r>
              <a:rPr lang="en">
                <a:solidFill>
                  <a:schemeClr val="dk1"/>
                </a:solidFill>
                <a:latin typeface="Consolas"/>
                <a:ea typeface="Consolas"/>
                <a:cs typeface="Consolas"/>
                <a:sym typeface="Consolas"/>
              </a:rPr>
              <a:t>00000000000000000000000000000000000000000000000000000000000000000000000000000000000000000000000000000000000000000000000</a:t>
            </a:r>
            <a:r>
              <a:rPr lang="en">
                <a:solidFill>
                  <a:srgbClr val="208920"/>
                </a:solidFill>
                <a:highlight>
                  <a:srgbClr val="EFEFEF"/>
                </a:highlight>
                <a:latin typeface="Consolas"/>
                <a:ea typeface="Consolas"/>
                <a:cs typeface="Consolas"/>
                <a:sym typeface="Consolas"/>
              </a:rPr>
              <a:t>00000000000000000000001111101000</a:t>
            </a:r>
            <a:r>
              <a:rPr lang="en">
                <a:solidFill>
                  <a:srgbClr val="1072BD"/>
                </a:solidFill>
                <a:highlight>
                  <a:srgbClr val="EFEFEF"/>
                </a:highlight>
                <a:latin typeface="Consolas"/>
                <a:ea typeface="Consolas"/>
                <a:cs typeface="Consolas"/>
                <a:sym typeface="Consolas"/>
              </a:rPr>
              <a:t>0100000000100000100110011001100110011001100110011001100110011010</a:t>
            </a:r>
            <a:r>
              <a:rPr lang="en">
                <a:solidFill>
                  <a:schemeClr val="dk1"/>
                </a:solidFill>
                <a:latin typeface="Consolas"/>
                <a:ea typeface="Consolas"/>
                <a:cs typeface="Consolas"/>
                <a:sym typeface="Consolas"/>
              </a:rPr>
              <a:t>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a:t>
            </a:r>
            <a:endParaRPr>
              <a:solidFill>
                <a:schemeClr val="dk1"/>
              </a:solidFill>
              <a:latin typeface="Consolas"/>
              <a:ea typeface="Consolas"/>
              <a:cs typeface="Consolas"/>
              <a:sym typeface="Consolas"/>
            </a:endParaRPr>
          </a:p>
        </p:txBody>
      </p:sp>
      <p:sp>
        <p:nvSpPr>
          <p:cNvPr id="189" name="Shape 189"/>
          <p:cNvSpPr txBox="1"/>
          <p:nvPr/>
        </p:nvSpPr>
        <p:spPr>
          <a:xfrm>
            <a:off x="4905525" y="4372550"/>
            <a:ext cx="2923500" cy="32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Green is </a:t>
            </a:r>
            <a:r>
              <a:rPr lang="en">
                <a:solidFill>
                  <a:srgbClr val="208920"/>
                </a:solidFill>
                <a:highlight>
                  <a:srgbClr val="EFEFEF"/>
                </a:highlight>
                <a:latin typeface="Calibri"/>
                <a:ea typeface="Calibri"/>
                <a:cs typeface="Calibri"/>
                <a:sym typeface="Calibri"/>
              </a:rPr>
              <a:t>weight</a:t>
            </a:r>
            <a:r>
              <a:rPr lang="en">
                <a:latin typeface="Calibri"/>
                <a:ea typeface="Calibri"/>
                <a:cs typeface="Calibri"/>
                <a:sym typeface="Calibri"/>
              </a:rPr>
              <a:t>, blue is </a:t>
            </a:r>
            <a:r>
              <a:rPr lang="en">
                <a:solidFill>
                  <a:srgbClr val="1072BD"/>
                </a:solidFill>
                <a:highlight>
                  <a:srgbClr val="EFEFEF"/>
                </a:highlight>
                <a:latin typeface="Calibri"/>
                <a:ea typeface="Calibri"/>
                <a:cs typeface="Calibri"/>
                <a:sym typeface="Calibri"/>
              </a:rPr>
              <a:t>tuskSize</a:t>
            </a:r>
            <a:r>
              <a:rPr lang="en">
                <a:latin typeface="Calibri"/>
                <a:ea typeface="Calibri"/>
                <a:cs typeface="Calibri"/>
                <a:sym typeface="Calibri"/>
              </a:rPr>
              <a:t>.</a:t>
            </a:r>
            <a:endParaRPr>
              <a:latin typeface="Calibri"/>
              <a:ea typeface="Calibri"/>
              <a:cs typeface="Calibri"/>
              <a:sym typeface="Calibri"/>
            </a:endParaRPr>
          </a:p>
        </p:txBody>
      </p:sp>
      <p:sp>
        <p:nvSpPr>
          <p:cNvPr id="190" name="Shape 190"/>
          <p:cNvSpPr txBox="1"/>
          <p:nvPr/>
        </p:nvSpPr>
        <p:spPr>
          <a:xfrm>
            <a:off x="4701100" y="4760175"/>
            <a:ext cx="4372500" cy="38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(In reality, total Walrus size is slightly larger than 96 bits.)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Class Instantiations</a:t>
            </a:r>
            <a:endParaRPr/>
          </a:p>
        </p:txBody>
      </p:sp>
      <p:sp>
        <p:nvSpPr>
          <p:cNvPr id="196" name="Shape 196"/>
          <p:cNvSpPr txBox="1"/>
          <p:nvPr>
            <p:ph idx="1" type="body"/>
          </p:nvPr>
        </p:nvSpPr>
        <p:spPr>
          <a:xfrm>
            <a:off x="243000" y="556500"/>
            <a:ext cx="8443800" cy="4320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Can think of </a:t>
            </a:r>
            <a:r>
              <a:rPr lang="en">
                <a:latin typeface="Consolas"/>
                <a:ea typeface="Consolas"/>
                <a:cs typeface="Consolas"/>
                <a:sym typeface="Consolas"/>
              </a:rPr>
              <a:t>new</a:t>
            </a:r>
            <a:r>
              <a:rPr lang="en"/>
              <a:t> as returning the address of the newly created object.</a:t>
            </a:r>
            <a:endParaRPr/>
          </a:p>
          <a:p>
            <a:pPr indent="-355600" lvl="0" marL="457200" rtl="0">
              <a:spcBef>
                <a:spcPts val="600"/>
              </a:spcBef>
              <a:spcAft>
                <a:spcPts val="0"/>
              </a:spcAft>
              <a:buSzPts val="2000"/>
              <a:buChar char="●"/>
            </a:pPr>
            <a:r>
              <a:rPr lang="en"/>
              <a:t>Addresses in Java are 64 bits.</a:t>
            </a:r>
            <a:endParaRPr/>
          </a:p>
          <a:p>
            <a:pPr indent="-355600" lvl="0" marL="457200" rtl="0">
              <a:spcBef>
                <a:spcPts val="0"/>
              </a:spcBef>
              <a:spcAft>
                <a:spcPts val="0"/>
              </a:spcAft>
              <a:buSzPts val="2000"/>
              <a:buChar char="●"/>
            </a:pPr>
            <a:r>
              <a:rPr lang="en"/>
              <a:t>Example (rough picture): If object is created in memory location 2384723423, then new returns 2384723423.</a:t>
            </a:r>
            <a:endParaRPr/>
          </a:p>
        </p:txBody>
      </p:sp>
      <p:pic>
        <p:nvPicPr>
          <p:cNvPr id="197" name="Shape 197"/>
          <p:cNvPicPr preferRelativeResize="0"/>
          <p:nvPr/>
        </p:nvPicPr>
        <p:blipFill>
          <a:blip r:embed="rId3">
            <a:alphaModFix/>
          </a:blip>
          <a:stretch>
            <a:fillRect/>
          </a:stretch>
        </p:blipFill>
        <p:spPr>
          <a:xfrm>
            <a:off x="6653725" y="3687300"/>
            <a:ext cx="1466850" cy="1085850"/>
          </a:xfrm>
          <a:prstGeom prst="rect">
            <a:avLst/>
          </a:prstGeom>
          <a:noFill/>
          <a:ln>
            <a:noFill/>
          </a:ln>
        </p:spPr>
      </p:pic>
      <p:grpSp>
        <p:nvGrpSpPr>
          <p:cNvPr id="198" name="Shape 198"/>
          <p:cNvGrpSpPr/>
          <p:nvPr/>
        </p:nvGrpSpPr>
        <p:grpSpPr>
          <a:xfrm>
            <a:off x="5732713" y="3887567"/>
            <a:ext cx="910500" cy="740046"/>
            <a:chOff x="5732713" y="3506567"/>
            <a:chExt cx="910500" cy="740046"/>
          </a:xfrm>
        </p:grpSpPr>
        <p:sp>
          <p:nvSpPr>
            <p:cNvPr id="199" name="Shape 199"/>
            <p:cNvSpPr/>
            <p:nvPr/>
          </p:nvSpPr>
          <p:spPr>
            <a:xfrm>
              <a:off x="6421575" y="3559375"/>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6423844" y="3929813"/>
              <a:ext cx="126900" cy="316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txBox="1"/>
            <p:nvPr/>
          </p:nvSpPr>
          <p:spPr>
            <a:xfrm>
              <a:off x="5732713" y="3506567"/>
              <a:ext cx="910500" cy="23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32 bits</a:t>
              </a:r>
              <a:endParaRPr/>
            </a:p>
          </p:txBody>
        </p:sp>
        <p:sp>
          <p:nvSpPr>
            <p:cNvPr id="202" name="Shape 202"/>
            <p:cNvSpPr txBox="1"/>
            <p:nvPr/>
          </p:nvSpPr>
          <p:spPr>
            <a:xfrm>
              <a:off x="5732713" y="3879274"/>
              <a:ext cx="910500" cy="23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grpSp>
      <p:sp>
        <p:nvSpPr>
          <p:cNvPr id="203" name="Shape 203"/>
          <p:cNvSpPr txBox="1"/>
          <p:nvPr/>
        </p:nvSpPr>
        <p:spPr>
          <a:xfrm>
            <a:off x="5240096" y="2753907"/>
            <a:ext cx="3207900" cy="495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new</a:t>
            </a:r>
            <a:r>
              <a:rPr lang="en" sz="1900">
                <a:solidFill>
                  <a:schemeClr val="dk1"/>
                </a:solidFill>
                <a:highlight>
                  <a:srgbClr val="EFEFEF"/>
                </a:highlight>
                <a:latin typeface="Consolas"/>
                <a:ea typeface="Consolas"/>
                <a:cs typeface="Consolas"/>
                <a:sym typeface="Consolas"/>
              </a:rPr>
              <a:t> Walrus(1000, 8.3);</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sp>
        <p:nvSpPr>
          <p:cNvPr id="204" name="Shape 204"/>
          <p:cNvSpPr/>
          <p:nvPr/>
        </p:nvSpPr>
        <p:spPr>
          <a:xfrm>
            <a:off x="7140900" y="2184100"/>
            <a:ext cx="1749000" cy="495300"/>
          </a:xfrm>
          <a:prstGeom prst="wedgeRoundRectCallout">
            <a:avLst>
              <a:gd fmla="val -20833" name="adj1"/>
              <a:gd fmla="val 62500"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600"/>
              </a:spcBef>
              <a:spcAft>
                <a:spcPts val="0"/>
              </a:spcAft>
              <a:buNone/>
            </a:pPr>
            <a:r>
              <a:rPr lang="en" sz="2000">
                <a:solidFill>
                  <a:schemeClr val="dk1"/>
                </a:solidFill>
                <a:latin typeface="Calibri"/>
                <a:ea typeface="Calibri"/>
                <a:cs typeface="Calibri"/>
                <a:sym typeface="Calibri"/>
              </a:rPr>
              <a:t>2384723423</a:t>
            </a:r>
            <a:endParaRPr/>
          </a:p>
        </p:txBody>
      </p:sp>
      <p:sp>
        <p:nvSpPr>
          <p:cNvPr id="205" name="Shape 205"/>
          <p:cNvSpPr txBox="1"/>
          <p:nvPr/>
        </p:nvSpPr>
        <p:spPr>
          <a:xfrm>
            <a:off x="279475" y="2212875"/>
            <a:ext cx="4620900" cy="276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Consolas"/>
                <a:ea typeface="Consolas"/>
                <a:cs typeface="Consolas"/>
                <a:sym typeface="Consolas"/>
              </a:rPr>
              <a:t>....</a:t>
            </a:r>
            <a:r>
              <a:rPr lang="en">
                <a:latin typeface="Consolas"/>
                <a:ea typeface="Consolas"/>
                <a:cs typeface="Consolas"/>
                <a:sym typeface="Consolas"/>
              </a:rPr>
              <a:t>0000000000000000000000000000</a:t>
            </a:r>
            <a:r>
              <a:rPr lang="en">
                <a:solidFill>
                  <a:schemeClr val="dk1"/>
                </a:solidFill>
                <a:latin typeface="Consolas"/>
                <a:ea typeface="Consolas"/>
                <a:cs typeface="Consolas"/>
                <a:sym typeface="Consolas"/>
              </a:rPr>
              <a:t>00000000000000000000000000000000000000000000000000000000000000000000000000000000000000000000000000000000000000000000000</a:t>
            </a:r>
            <a:r>
              <a:rPr lang="en">
                <a:solidFill>
                  <a:srgbClr val="208920"/>
                </a:solidFill>
                <a:highlight>
                  <a:srgbClr val="EFEFEF"/>
                </a:highlight>
                <a:latin typeface="Consolas"/>
                <a:ea typeface="Consolas"/>
                <a:cs typeface="Consolas"/>
                <a:sym typeface="Consolas"/>
              </a:rPr>
              <a:t>00000000000000000000001111101000</a:t>
            </a:r>
            <a:r>
              <a:rPr lang="en">
                <a:solidFill>
                  <a:srgbClr val="1072BD"/>
                </a:solidFill>
                <a:highlight>
                  <a:srgbClr val="EFEFEF"/>
                </a:highlight>
                <a:latin typeface="Consolas"/>
                <a:ea typeface="Consolas"/>
                <a:cs typeface="Consolas"/>
                <a:sym typeface="Consolas"/>
              </a:rPr>
              <a:t>0100000000100000100110011001100110011001100110011001100110011010</a:t>
            </a:r>
            <a:r>
              <a:rPr lang="en">
                <a:solidFill>
                  <a:schemeClr val="dk1"/>
                </a:solidFill>
                <a:latin typeface="Consolas"/>
                <a:ea typeface="Consolas"/>
                <a:cs typeface="Consolas"/>
                <a:sym typeface="Consolas"/>
              </a:rPr>
              <a:t>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a:t>
            </a:r>
            <a:endParaRPr>
              <a:solidFill>
                <a:schemeClr val="dk1"/>
              </a:solidFill>
              <a:latin typeface="Consolas"/>
              <a:ea typeface="Consolas"/>
              <a:cs typeface="Consolas"/>
              <a:sym typeface="Consolas"/>
            </a:endParaRPr>
          </a:p>
        </p:txBody>
      </p:sp>
      <p:cxnSp>
        <p:nvCxnSpPr>
          <p:cNvPr id="206" name="Shape 206"/>
          <p:cNvCxnSpPr/>
          <p:nvPr/>
        </p:nvCxnSpPr>
        <p:spPr>
          <a:xfrm flipH="1">
            <a:off x="1945650" y="2155975"/>
            <a:ext cx="1081500" cy="776100"/>
          </a:xfrm>
          <a:prstGeom prst="straightConnector1">
            <a:avLst/>
          </a:prstGeom>
          <a:noFill/>
          <a:ln cap="flat" cmpd="sng" w="9525">
            <a:solidFill>
              <a:srgbClr val="BE0712"/>
            </a:solidFill>
            <a:prstDash val="solid"/>
            <a:round/>
            <a:headEnd len="med" w="med" type="none"/>
            <a:tailEnd len="med" w="med" type="triangle"/>
          </a:ln>
        </p:spPr>
      </p:cxnSp>
      <p:sp>
        <p:nvSpPr>
          <p:cNvPr id="207" name="Shape 207"/>
          <p:cNvSpPr txBox="1"/>
          <p:nvPr/>
        </p:nvSpPr>
        <p:spPr>
          <a:xfrm>
            <a:off x="2918325" y="1947975"/>
            <a:ext cx="2245500" cy="290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2000">
                <a:solidFill>
                  <a:srgbClr val="BE0712"/>
                </a:solidFill>
                <a:latin typeface="Calibri"/>
                <a:ea typeface="Calibri"/>
                <a:cs typeface="Calibri"/>
                <a:sym typeface="Calibri"/>
              </a:rPr>
              <a:t>2384723423</a:t>
            </a:r>
            <a:r>
              <a:rPr baseline="30000" lang="en" sz="2000">
                <a:solidFill>
                  <a:srgbClr val="BE0712"/>
                </a:solidFill>
                <a:latin typeface="Calibri"/>
                <a:ea typeface="Calibri"/>
                <a:cs typeface="Calibri"/>
                <a:sym typeface="Calibri"/>
              </a:rPr>
              <a:t>th</a:t>
            </a:r>
            <a:r>
              <a:rPr lang="en" sz="2000">
                <a:solidFill>
                  <a:srgbClr val="BE0712"/>
                </a:solidFill>
                <a:latin typeface="Calibri"/>
                <a:ea typeface="Calibri"/>
                <a:cs typeface="Calibri"/>
                <a:sym typeface="Calibri"/>
              </a:rPr>
              <a:t> bit</a:t>
            </a:r>
            <a:endParaRPr>
              <a:solidFill>
                <a:srgbClr val="BE071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Announcement</a:t>
            </a:r>
            <a:endParaRPr/>
          </a:p>
        </p:txBody>
      </p:sp>
      <p:sp>
        <p:nvSpPr>
          <p:cNvPr id="36" name="Shape 36"/>
          <p:cNvSpPr txBox="1"/>
          <p:nvPr>
            <p:ph idx="1" type="body"/>
          </p:nvPr>
        </p:nvSpPr>
        <p:spPr>
          <a:xfrm>
            <a:off x="243000" y="556500"/>
            <a:ext cx="78981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Project 0 Due Friday</a:t>
            </a:r>
            <a:endParaRPr/>
          </a:p>
          <a:p>
            <a:pPr indent="-355600" lvl="0" marL="457200" rtl="0">
              <a:spcBef>
                <a:spcPts val="600"/>
              </a:spcBef>
              <a:spcAft>
                <a:spcPts val="0"/>
              </a:spcAft>
              <a:buSzPts val="2000"/>
              <a:buChar char="●"/>
            </a:pPr>
            <a:r>
              <a:rPr lang="en"/>
              <a:t>Submit partner request form by 5 PM today.</a:t>
            </a:r>
            <a:endParaRPr/>
          </a:p>
          <a:p>
            <a:pPr indent="0" lvl="0" marL="0" rtl="0">
              <a:spcBef>
                <a:spcPts val="600"/>
              </a:spcBef>
              <a:spcAft>
                <a:spcPts val="0"/>
              </a:spcAft>
              <a:buNone/>
            </a:pPr>
            <a:r>
              <a:rPr lang="en"/>
              <a:t>Exam Prep Sections start this week! +load balancing discussion sections</a:t>
            </a:r>
            <a:endParaRPr/>
          </a:p>
          <a:p>
            <a:pPr indent="-355600" lvl="0" marL="457200" rtl="0">
              <a:spcBef>
                <a:spcPts val="600"/>
              </a:spcBef>
              <a:spcAft>
                <a:spcPts val="0"/>
              </a:spcAft>
              <a:buSzPts val="2000"/>
              <a:buChar char="●"/>
            </a:pPr>
            <a:r>
              <a:rPr lang="en"/>
              <a:t>See </a:t>
            </a:r>
            <a:r>
              <a:rPr lang="en" u="sng">
                <a:solidFill>
                  <a:schemeClr val="hlink"/>
                </a:solidFill>
                <a:hlinkClick r:id="rId3"/>
              </a:rPr>
              <a:t>@274</a:t>
            </a:r>
            <a:r>
              <a:rPr lang="en"/>
              <a:t> on Piazza.</a:t>
            </a:r>
            <a:endParaRPr/>
          </a:p>
          <a:p>
            <a:pPr indent="0" lvl="0" marL="0" rtl="0">
              <a:spcBef>
                <a:spcPts val="600"/>
              </a:spcBef>
              <a:spcAft>
                <a:spcPts val="0"/>
              </a:spcAft>
              <a:buNone/>
            </a:pPr>
            <a:r>
              <a:rPr lang="en"/>
              <a:t>OH starts today!</a:t>
            </a:r>
            <a:endParaRPr/>
          </a:p>
          <a:p>
            <a:pPr indent="-355600" lvl="0" marL="457200" rtl="0">
              <a:spcBef>
                <a:spcPts val="600"/>
              </a:spcBef>
              <a:spcAft>
                <a:spcPts val="0"/>
              </a:spcAft>
              <a:buSzPts val="2000"/>
              <a:buChar char="●"/>
            </a:pPr>
            <a:r>
              <a:rPr lang="en"/>
              <a:t>See website for schedule.</a:t>
            </a:r>
            <a:endParaRPr/>
          </a:p>
          <a:p>
            <a:pPr indent="-355600" lvl="0" marL="457200" rtl="0">
              <a:spcBef>
                <a:spcPts val="0"/>
              </a:spcBef>
              <a:spcAft>
                <a:spcPts val="0"/>
              </a:spcAft>
              <a:buSzPts val="2000"/>
              <a:buChar char="●"/>
            </a:pPr>
            <a:r>
              <a:rPr lang="en"/>
              <a:t>@ SLC: Second floor of Cesar Chavez</a:t>
            </a:r>
            <a:endParaRPr/>
          </a:p>
          <a:p>
            <a:pPr indent="-355600" lvl="1" marL="914400" rtl="0">
              <a:spcBef>
                <a:spcPts val="0"/>
              </a:spcBef>
              <a:spcAft>
                <a:spcPts val="0"/>
              </a:spcAft>
              <a:buSzPts val="2000"/>
              <a:buChar char="○"/>
            </a:pPr>
            <a:r>
              <a:rPr lang="en"/>
              <a:t>A</a:t>
            </a:r>
            <a:r>
              <a:rPr lang="en"/>
              <a:t>long the left side of GBC if entering</a:t>
            </a:r>
            <a:endParaRPr/>
          </a:p>
          <a:p>
            <a:pPr indent="457200" lvl="0" marL="457200" rtl="0">
              <a:spcBef>
                <a:spcPts val="0"/>
              </a:spcBef>
              <a:spcAft>
                <a:spcPts val="0"/>
              </a:spcAft>
              <a:buNone/>
            </a:pPr>
            <a:r>
              <a:rPr lang="en"/>
              <a:t>from upper Sproul</a:t>
            </a:r>
            <a:endParaRPr/>
          </a:p>
          <a:p>
            <a:pPr indent="0" lvl="0" marL="0" rtl="0">
              <a:spcBef>
                <a:spcPts val="600"/>
              </a:spcBef>
              <a:spcAft>
                <a:spcPts val="0"/>
              </a:spcAft>
              <a:buNone/>
            </a:pPr>
            <a:r>
              <a:t/>
            </a:r>
            <a:endParaRPr/>
          </a:p>
        </p:txBody>
      </p:sp>
      <p:pic>
        <p:nvPicPr>
          <p:cNvPr id="37" name="Shape 37"/>
          <p:cNvPicPr preferRelativeResize="0"/>
          <p:nvPr/>
        </p:nvPicPr>
        <p:blipFill>
          <a:blip r:embed="rId4">
            <a:alphaModFix/>
          </a:blip>
          <a:stretch>
            <a:fillRect/>
          </a:stretch>
        </p:blipFill>
        <p:spPr>
          <a:xfrm>
            <a:off x="5730900" y="2230000"/>
            <a:ext cx="3113873" cy="2335397"/>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Reference Type Variable Declarations</a:t>
            </a:r>
            <a:endParaRPr/>
          </a:p>
        </p:txBody>
      </p:sp>
      <p:sp>
        <p:nvSpPr>
          <p:cNvPr id="213" name="Shape 213"/>
          <p:cNvSpPr txBox="1"/>
          <p:nvPr>
            <p:ph idx="1" type="body"/>
          </p:nvPr>
        </p:nvSpPr>
        <p:spPr>
          <a:xfrm>
            <a:off x="243000" y="556500"/>
            <a:ext cx="87606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When we declare a variable of any reference type (Walrus, Dog, Planet):</a:t>
            </a:r>
            <a:endParaRPr/>
          </a:p>
          <a:p>
            <a:pPr indent="-355600" lvl="0" marL="457200" rtl="0">
              <a:spcBef>
                <a:spcPts val="600"/>
              </a:spcBef>
              <a:spcAft>
                <a:spcPts val="0"/>
              </a:spcAft>
              <a:buSzPts val="2000"/>
              <a:buChar char="●"/>
            </a:pPr>
            <a:r>
              <a:rPr lang="en"/>
              <a:t>Java allocates exactly a box of size 64 bits, no matter what type of object.</a:t>
            </a:r>
            <a:endParaRPr/>
          </a:p>
          <a:p>
            <a:pPr indent="-355600" lvl="0" marL="457200" rtl="0">
              <a:spcBef>
                <a:spcPts val="0"/>
              </a:spcBef>
              <a:spcAft>
                <a:spcPts val="0"/>
              </a:spcAft>
              <a:buSzPts val="2000"/>
              <a:buChar char="●"/>
            </a:pPr>
            <a:r>
              <a:rPr lang="en"/>
              <a:t>These bits can be either set to:</a:t>
            </a:r>
            <a:endParaRPr/>
          </a:p>
          <a:p>
            <a:pPr indent="-355600" lvl="1" marL="914400" rtl="0">
              <a:spcBef>
                <a:spcPts val="0"/>
              </a:spcBef>
              <a:spcAft>
                <a:spcPts val="0"/>
              </a:spcAft>
              <a:buSzPts val="2000"/>
              <a:buChar char="○"/>
            </a:pPr>
            <a:r>
              <a:rPr lang="en"/>
              <a:t>Null (all zeros).</a:t>
            </a:r>
            <a:endParaRPr/>
          </a:p>
          <a:p>
            <a:pPr indent="-355600" lvl="1" marL="914400" rtl="0">
              <a:spcBef>
                <a:spcPts val="0"/>
              </a:spcBef>
              <a:spcAft>
                <a:spcPts val="0"/>
              </a:spcAft>
              <a:buSzPts val="2000"/>
              <a:buChar char="○"/>
            </a:pPr>
            <a:r>
              <a:rPr lang="en"/>
              <a:t>The 64 bit “address” of a specific instance of that class (returned by </a:t>
            </a:r>
            <a:r>
              <a:rPr b="1" lang="en">
                <a:solidFill>
                  <a:srgbClr val="9C20EE"/>
                </a:solidFill>
              </a:rPr>
              <a:t>new</a:t>
            </a:r>
            <a:r>
              <a:rPr lang="en"/>
              <a:t>).</a:t>
            </a:r>
            <a:endParaRPr/>
          </a:p>
        </p:txBody>
      </p:sp>
      <p:grpSp>
        <p:nvGrpSpPr>
          <p:cNvPr id="214" name="Shape 214"/>
          <p:cNvGrpSpPr/>
          <p:nvPr/>
        </p:nvGrpSpPr>
        <p:grpSpPr>
          <a:xfrm>
            <a:off x="116725" y="3553713"/>
            <a:ext cx="8832725" cy="1493200"/>
            <a:chOff x="116725" y="3553713"/>
            <a:chExt cx="8832725" cy="1493200"/>
          </a:xfrm>
        </p:grpSpPr>
        <p:grpSp>
          <p:nvGrpSpPr>
            <p:cNvPr id="215" name="Shape 215"/>
            <p:cNvGrpSpPr/>
            <p:nvPr/>
          </p:nvGrpSpPr>
          <p:grpSpPr>
            <a:xfrm>
              <a:off x="116825" y="3553713"/>
              <a:ext cx="8832625" cy="1493200"/>
              <a:chOff x="116825" y="3553713"/>
              <a:chExt cx="8832625" cy="1493200"/>
            </a:xfrm>
          </p:grpSpPr>
          <p:sp>
            <p:nvSpPr>
              <p:cNvPr id="216" name="Shape 216"/>
              <p:cNvSpPr txBox="1"/>
              <p:nvPr/>
            </p:nvSpPr>
            <p:spPr>
              <a:xfrm>
                <a:off x="166800" y="3553713"/>
                <a:ext cx="5279700" cy="78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someWalrus;</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someWalrus = </a:t>
                </a:r>
                <a:r>
                  <a:rPr b="1" lang="en" sz="1900">
                    <a:solidFill>
                      <a:srgbClr val="9C20EE"/>
                    </a:solidFill>
                    <a:latin typeface="Consolas"/>
                    <a:ea typeface="Consolas"/>
                    <a:cs typeface="Consolas"/>
                    <a:sym typeface="Consolas"/>
                  </a:rPr>
                  <a:t>new</a:t>
                </a:r>
                <a:r>
                  <a:rPr lang="en" sz="1900">
                    <a:solidFill>
                      <a:schemeClr val="dk1"/>
                    </a:solidFill>
                    <a:latin typeface="Consolas"/>
                    <a:ea typeface="Consolas"/>
                    <a:cs typeface="Consolas"/>
                    <a:sym typeface="Consolas"/>
                  </a:rPr>
                  <a:t> Walrus(1000, 8.3)</a:t>
                </a: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p:txBody>
          </p:sp>
          <p:pic>
            <p:nvPicPr>
              <p:cNvPr id="217" name="Shape 217"/>
              <p:cNvPicPr preferRelativeResize="0"/>
              <p:nvPr/>
            </p:nvPicPr>
            <p:blipFill>
              <a:blip r:embed="rId3">
                <a:alphaModFix/>
              </a:blip>
              <a:stretch>
                <a:fillRect/>
              </a:stretch>
            </p:blipFill>
            <p:spPr>
              <a:xfrm>
                <a:off x="116825" y="4678125"/>
                <a:ext cx="7108501" cy="286275"/>
              </a:xfrm>
              <a:prstGeom prst="rect">
                <a:avLst/>
              </a:prstGeom>
              <a:noFill/>
              <a:ln>
                <a:noFill/>
              </a:ln>
            </p:spPr>
          </p:pic>
          <p:pic>
            <p:nvPicPr>
              <p:cNvPr id="218" name="Shape 218"/>
              <p:cNvPicPr preferRelativeResize="0"/>
              <p:nvPr/>
            </p:nvPicPr>
            <p:blipFill>
              <a:blip r:embed="rId4">
                <a:alphaModFix/>
              </a:blip>
              <a:stretch>
                <a:fillRect/>
              </a:stretch>
            </p:blipFill>
            <p:spPr>
              <a:xfrm>
                <a:off x="7482600" y="3961063"/>
                <a:ext cx="1466850" cy="1085850"/>
              </a:xfrm>
              <a:prstGeom prst="rect">
                <a:avLst/>
              </a:prstGeom>
              <a:noFill/>
              <a:ln>
                <a:noFill/>
              </a:ln>
            </p:spPr>
          </p:pic>
          <p:sp>
            <p:nvSpPr>
              <p:cNvPr id="219" name="Shape 219"/>
              <p:cNvSpPr/>
              <p:nvPr/>
            </p:nvSpPr>
            <p:spPr>
              <a:xfrm>
                <a:off x="7290525" y="4164335"/>
                <a:ext cx="192000" cy="7899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txBox="1"/>
              <p:nvPr/>
            </p:nvSpPr>
            <p:spPr>
              <a:xfrm>
                <a:off x="6751258" y="4072357"/>
                <a:ext cx="860400" cy="2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96 bits</a:t>
                </a:r>
                <a:endParaRPr/>
              </a:p>
            </p:txBody>
          </p:sp>
        </p:grpSp>
        <p:sp>
          <p:nvSpPr>
            <p:cNvPr id="221" name="Shape 221"/>
            <p:cNvSpPr/>
            <p:nvPr/>
          </p:nvSpPr>
          <p:spPr>
            <a:xfrm rot="5400000">
              <a:off x="3586825" y="1023350"/>
              <a:ext cx="140400" cy="7080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txBox="1"/>
            <p:nvPr/>
          </p:nvSpPr>
          <p:spPr>
            <a:xfrm>
              <a:off x="3749583" y="4262211"/>
              <a:ext cx="860400" cy="2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grpSp>
      <p:grpSp>
        <p:nvGrpSpPr>
          <p:cNvPr id="223" name="Shape 223"/>
          <p:cNvGrpSpPr/>
          <p:nvPr/>
        </p:nvGrpSpPr>
        <p:grpSpPr>
          <a:xfrm>
            <a:off x="2986800" y="2334122"/>
            <a:ext cx="6115050" cy="1127526"/>
            <a:chOff x="2986800" y="2334122"/>
            <a:chExt cx="6115050" cy="1127526"/>
          </a:xfrm>
        </p:grpSpPr>
        <p:grpSp>
          <p:nvGrpSpPr>
            <p:cNvPr id="224" name="Shape 224"/>
            <p:cNvGrpSpPr/>
            <p:nvPr/>
          </p:nvGrpSpPr>
          <p:grpSpPr>
            <a:xfrm>
              <a:off x="2986800" y="2334122"/>
              <a:ext cx="6115050" cy="1127526"/>
              <a:chOff x="2986800" y="2410322"/>
              <a:chExt cx="6115050" cy="1127526"/>
            </a:xfrm>
          </p:grpSpPr>
          <p:sp>
            <p:nvSpPr>
              <p:cNvPr id="225" name="Shape 225"/>
              <p:cNvSpPr txBox="1"/>
              <p:nvPr/>
            </p:nvSpPr>
            <p:spPr>
              <a:xfrm>
                <a:off x="4741425" y="2410322"/>
                <a:ext cx="2605800" cy="78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someWalrus;</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someWalrus = null;</a:t>
                </a:r>
                <a:endParaRPr sz="1900">
                  <a:solidFill>
                    <a:schemeClr val="dk1"/>
                  </a:solidFill>
                  <a:highlight>
                    <a:srgbClr val="EFEFEF"/>
                  </a:highlight>
                  <a:latin typeface="Consolas"/>
                  <a:ea typeface="Consolas"/>
                  <a:cs typeface="Consolas"/>
                  <a:sym typeface="Consolas"/>
                </a:endParaRPr>
              </a:p>
            </p:txBody>
          </p:sp>
          <p:pic>
            <p:nvPicPr>
              <p:cNvPr id="226" name="Shape 226"/>
              <p:cNvPicPr preferRelativeResize="0"/>
              <p:nvPr/>
            </p:nvPicPr>
            <p:blipFill>
              <a:blip r:embed="rId5">
                <a:alphaModFix/>
              </a:blip>
              <a:stretch>
                <a:fillRect/>
              </a:stretch>
            </p:blipFill>
            <p:spPr>
              <a:xfrm>
                <a:off x="2986800" y="3242650"/>
                <a:ext cx="6115050" cy="295198"/>
              </a:xfrm>
              <a:prstGeom prst="rect">
                <a:avLst/>
              </a:prstGeom>
              <a:noFill/>
              <a:ln>
                <a:noFill/>
              </a:ln>
            </p:spPr>
          </p:pic>
        </p:grpSp>
        <p:sp>
          <p:nvSpPr>
            <p:cNvPr id="227" name="Shape 227"/>
            <p:cNvSpPr txBox="1"/>
            <p:nvPr/>
          </p:nvSpPr>
          <p:spPr>
            <a:xfrm>
              <a:off x="3083592" y="2876605"/>
              <a:ext cx="860400" cy="2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4945338" y="3927588"/>
            <a:ext cx="3857625" cy="1152525"/>
          </a:xfrm>
          <a:prstGeom prst="rect">
            <a:avLst/>
          </a:prstGeom>
          <a:noFill/>
          <a:ln cap="flat" cmpd="sng" w="9525">
            <a:solidFill>
              <a:srgbClr val="434343"/>
            </a:solidFill>
            <a:prstDash val="solid"/>
            <a:round/>
            <a:headEnd len="sm" w="sm" type="none"/>
            <a:tailEnd len="sm" w="sm" type="none"/>
          </a:ln>
        </p:spPr>
      </p:pic>
      <p:sp>
        <p:nvSpPr>
          <p:cNvPr id="233" name="Shape 2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Reference Type Variable Declarations</a:t>
            </a:r>
            <a:endParaRPr/>
          </a:p>
        </p:txBody>
      </p:sp>
      <p:sp>
        <p:nvSpPr>
          <p:cNvPr id="234" name="Shape 234"/>
          <p:cNvSpPr txBox="1"/>
          <p:nvPr>
            <p:ph idx="1" type="body"/>
          </p:nvPr>
        </p:nvSpPr>
        <p:spPr>
          <a:xfrm>
            <a:off x="243000" y="556500"/>
            <a:ext cx="84438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rgbClr val="000000"/>
              </a:buClr>
              <a:buSzPts val="1100"/>
              <a:buFont typeface="Arial"/>
              <a:buNone/>
            </a:pPr>
            <a:r>
              <a:rPr lang="en"/>
              <a:t>The 64 bit addresses are meaningless to us as humans, so we’ll represent:</a:t>
            </a:r>
            <a:endParaRPr/>
          </a:p>
          <a:p>
            <a:pPr indent="-355600" lvl="0" marL="457200" rtl="0">
              <a:spcBef>
                <a:spcPts val="600"/>
              </a:spcBef>
              <a:spcAft>
                <a:spcPts val="0"/>
              </a:spcAft>
              <a:buSzPts val="2000"/>
              <a:buChar char="●"/>
            </a:pPr>
            <a:r>
              <a:rPr lang="en"/>
              <a:t>All zero addresses with “null”.</a:t>
            </a:r>
            <a:endParaRPr/>
          </a:p>
          <a:p>
            <a:pPr indent="-355600" lvl="0" marL="457200" rtl="0">
              <a:spcBef>
                <a:spcPts val="0"/>
              </a:spcBef>
              <a:spcAft>
                <a:spcPts val="0"/>
              </a:spcAft>
              <a:buSzPts val="2000"/>
              <a:buChar char="●"/>
            </a:pPr>
            <a:r>
              <a:rPr lang="en"/>
              <a:t>Non-zero addresses as arrows.</a:t>
            </a:r>
            <a:endParaRPr/>
          </a:p>
          <a:p>
            <a:pPr indent="0" lvl="0" marL="0" rtl="0">
              <a:spcBef>
                <a:spcPts val="600"/>
              </a:spcBef>
              <a:spcAft>
                <a:spcPts val="0"/>
              </a:spcAft>
              <a:buNone/>
            </a:pPr>
            <a:r>
              <a:rPr lang="en"/>
              <a:t>This is sometimes called “box and pointer” notation.</a:t>
            </a:r>
            <a:endParaRPr/>
          </a:p>
        </p:txBody>
      </p:sp>
      <p:sp>
        <p:nvSpPr>
          <p:cNvPr id="235" name="Shape 235"/>
          <p:cNvSpPr txBox="1"/>
          <p:nvPr/>
        </p:nvSpPr>
        <p:spPr>
          <a:xfrm>
            <a:off x="6607145" y="4734145"/>
            <a:ext cx="860400" cy="22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96 bits</a:t>
            </a:r>
            <a:endParaRPr/>
          </a:p>
        </p:txBody>
      </p:sp>
      <p:pic>
        <p:nvPicPr>
          <p:cNvPr id="236" name="Shape 236"/>
          <p:cNvPicPr preferRelativeResize="0"/>
          <p:nvPr/>
        </p:nvPicPr>
        <p:blipFill>
          <a:blip r:embed="rId4">
            <a:alphaModFix/>
          </a:blip>
          <a:stretch>
            <a:fillRect/>
          </a:stretch>
        </p:blipFill>
        <p:spPr>
          <a:xfrm>
            <a:off x="5244225" y="3212050"/>
            <a:ext cx="1600200" cy="342900"/>
          </a:xfrm>
          <a:prstGeom prst="rect">
            <a:avLst/>
          </a:prstGeom>
          <a:noFill/>
          <a:ln>
            <a:noFill/>
          </a:ln>
        </p:spPr>
      </p:pic>
      <p:sp>
        <p:nvSpPr>
          <p:cNvPr id="237" name="Shape 237"/>
          <p:cNvSpPr txBox="1"/>
          <p:nvPr/>
        </p:nvSpPr>
        <p:spPr>
          <a:xfrm>
            <a:off x="5438868" y="3462188"/>
            <a:ext cx="860400" cy="2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sp>
        <p:nvSpPr>
          <p:cNvPr id="238" name="Shape 238"/>
          <p:cNvSpPr txBox="1"/>
          <p:nvPr/>
        </p:nvSpPr>
        <p:spPr>
          <a:xfrm>
            <a:off x="5126559" y="4490332"/>
            <a:ext cx="860400" cy="2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64 bits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Reference Types Obey the Golden Rule of Equals</a:t>
            </a:r>
            <a:endParaRPr/>
          </a:p>
        </p:txBody>
      </p:sp>
      <p:sp>
        <p:nvSpPr>
          <p:cNvPr id="244" name="Shape 244"/>
          <p:cNvSpPr txBox="1"/>
          <p:nvPr>
            <p:ph idx="1" type="body"/>
          </p:nvPr>
        </p:nvSpPr>
        <p:spPr>
          <a:xfrm>
            <a:off x="243000" y="556500"/>
            <a:ext cx="84438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Just as with primitive types, the equals sign copies the bits.</a:t>
            </a:r>
            <a:endParaRPr/>
          </a:p>
          <a:p>
            <a:pPr indent="-355600" lvl="0" marL="457200" rtl="0">
              <a:spcBef>
                <a:spcPts val="600"/>
              </a:spcBef>
              <a:spcAft>
                <a:spcPts val="0"/>
              </a:spcAft>
              <a:buSzPts val="2000"/>
              <a:buChar char="●"/>
            </a:pPr>
            <a:r>
              <a:rPr lang="en"/>
              <a:t>In terms of our visual metaphor, we “copy” the arrow by making the arrow in the </a:t>
            </a:r>
            <a:r>
              <a:rPr lang="en">
                <a:latin typeface="Consolas"/>
                <a:ea typeface="Consolas"/>
                <a:cs typeface="Consolas"/>
                <a:sym typeface="Consolas"/>
              </a:rPr>
              <a:t>b</a:t>
            </a:r>
            <a:r>
              <a:rPr lang="en"/>
              <a:t> box point at the same instance as </a:t>
            </a:r>
            <a:r>
              <a:rPr lang="en">
                <a:latin typeface="Consolas"/>
                <a:ea typeface="Consolas"/>
                <a:cs typeface="Consolas"/>
                <a:sym typeface="Consolas"/>
              </a:rPr>
              <a:t>a</a:t>
            </a:r>
            <a:r>
              <a:rPr lang="en"/>
              <a:t>.</a:t>
            </a:r>
            <a:endParaRPr/>
          </a:p>
        </p:txBody>
      </p:sp>
      <p:sp>
        <p:nvSpPr>
          <p:cNvPr id="245" name="Shape 245"/>
          <p:cNvSpPr txBox="1"/>
          <p:nvPr/>
        </p:nvSpPr>
        <p:spPr>
          <a:xfrm>
            <a:off x="1386000" y="1989700"/>
            <a:ext cx="5279700" cy="132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highlight>
                  <a:srgbClr val="EFEFEF"/>
                </a:highlight>
                <a:latin typeface="Consolas"/>
                <a:ea typeface="Consolas"/>
                <a:cs typeface="Consolas"/>
                <a:sym typeface="Consolas"/>
              </a:rPr>
              <a:t>Walrus a;</a:t>
            </a:r>
            <a:endParaRPr sz="1900">
              <a:solidFill>
                <a:schemeClr val="dk1"/>
              </a:solidFill>
              <a:highlight>
                <a:srgbClr val="EFEFEF"/>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 = new Walrus(1000, 8.3);</a:t>
            </a:r>
            <a:endParaRPr sz="1900">
              <a:solidFill>
                <a:schemeClr val="dk1"/>
              </a:solidFill>
              <a:highlight>
                <a:srgbClr val="EFEFEF"/>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Walrus b;</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b = a;</a:t>
            </a:r>
            <a:endParaRPr sz="1900">
              <a:solidFill>
                <a:schemeClr val="dk1"/>
              </a:solidFill>
              <a:highlight>
                <a:srgbClr val="EFEFEF"/>
              </a:highlight>
              <a:latin typeface="Consolas"/>
              <a:ea typeface="Consolas"/>
              <a:cs typeface="Consolas"/>
              <a:sym typeface="Consolas"/>
            </a:endParaRPr>
          </a:p>
        </p:txBody>
      </p:sp>
      <p:cxnSp>
        <p:nvCxnSpPr>
          <p:cNvPr id="246" name="Shape 246"/>
          <p:cNvCxnSpPr/>
          <p:nvPr/>
        </p:nvCxnSpPr>
        <p:spPr>
          <a:xfrm>
            <a:off x="1051382" y="2239748"/>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247" name="Shape 247"/>
          <p:cNvPicPr preferRelativeResize="0"/>
          <p:nvPr/>
        </p:nvPicPr>
        <p:blipFill>
          <a:blip r:embed="rId3">
            <a:alphaModFix/>
          </a:blip>
          <a:stretch>
            <a:fillRect/>
          </a:stretch>
        </p:blipFill>
        <p:spPr>
          <a:xfrm>
            <a:off x="3501363" y="3737988"/>
            <a:ext cx="962025" cy="962025"/>
          </a:xfrm>
          <a:prstGeom prst="rect">
            <a:avLst/>
          </a:prstGeom>
          <a:noFill/>
          <a:ln>
            <a:noFill/>
          </a:ln>
        </p:spPr>
      </p:pic>
      <p:sp>
        <p:nvSpPr>
          <p:cNvPr id="248" name="Shape 248"/>
          <p:cNvSpPr txBox="1"/>
          <p:nvPr/>
        </p:nvSpPr>
        <p:spPr>
          <a:xfrm>
            <a:off x="4108975" y="4678075"/>
            <a:ext cx="1495800" cy="25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onsolas"/>
                <a:ea typeface="Consolas"/>
                <a:cs typeface="Consolas"/>
                <a:sym typeface="Consolas"/>
              </a:rPr>
              <a:t>a</a:t>
            </a:r>
            <a:r>
              <a:rPr lang="en">
                <a:latin typeface="Calibri"/>
                <a:ea typeface="Calibri"/>
                <a:cs typeface="Calibri"/>
                <a:sym typeface="Calibri"/>
              </a:rPr>
              <a:t> is 64 bits</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Reference Types Obey the Golden Rule of Equals</a:t>
            </a:r>
            <a:endParaRPr/>
          </a:p>
        </p:txBody>
      </p:sp>
      <p:cxnSp>
        <p:nvCxnSpPr>
          <p:cNvPr id="254" name="Shape 254"/>
          <p:cNvCxnSpPr/>
          <p:nvPr/>
        </p:nvCxnSpPr>
        <p:spPr>
          <a:xfrm>
            <a:off x="1051382" y="2528646"/>
            <a:ext cx="286200" cy="0"/>
          </a:xfrm>
          <a:prstGeom prst="straightConnector1">
            <a:avLst/>
          </a:prstGeom>
          <a:noFill/>
          <a:ln cap="flat" cmpd="sng" w="9525">
            <a:solidFill>
              <a:srgbClr val="BE0712"/>
            </a:solidFill>
            <a:prstDash val="solid"/>
            <a:round/>
            <a:headEnd len="med" w="med" type="none"/>
            <a:tailEnd len="med" w="med" type="triangle"/>
          </a:ln>
        </p:spPr>
      </p:cxnSp>
      <p:sp>
        <p:nvSpPr>
          <p:cNvPr id="255" name="Shape 255"/>
          <p:cNvSpPr txBox="1"/>
          <p:nvPr/>
        </p:nvSpPr>
        <p:spPr>
          <a:xfrm>
            <a:off x="1386000" y="1989700"/>
            <a:ext cx="5279700" cy="132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a;</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a = new Walrus(1000, 8.3);</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b;</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b = a;</a:t>
            </a:r>
            <a:endParaRPr sz="1900">
              <a:solidFill>
                <a:schemeClr val="dk1"/>
              </a:solidFill>
              <a:highlight>
                <a:srgbClr val="EFEFEF"/>
              </a:highlight>
              <a:latin typeface="Consolas"/>
              <a:ea typeface="Consolas"/>
              <a:cs typeface="Consolas"/>
              <a:sym typeface="Consolas"/>
            </a:endParaRPr>
          </a:p>
        </p:txBody>
      </p:sp>
      <p:pic>
        <p:nvPicPr>
          <p:cNvPr id="256" name="Shape 256"/>
          <p:cNvPicPr preferRelativeResize="0"/>
          <p:nvPr/>
        </p:nvPicPr>
        <p:blipFill>
          <a:blip r:embed="rId3">
            <a:alphaModFix/>
          </a:blip>
          <a:stretch>
            <a:fillRect/>
          </a:stretch>
        </p:blipFill>
        <p:spPr>
          <a:xfrm>
            <a:off x="1957388" y="3452813"/>
            <a:ext cx="4314825" cy="1590675"/>
          </a:xfrm>
          <a:prstGeom prst="rect">
            <a:avLst/>
          </a:prstGeom>
          <a:noFill/>
          <a:ln>
            <a:noFill/>
          </a:ln>
        </p:spPr>
      </p:pic>
      <p:sp>
        <p:nvSpPr>
          <p:cNvPr id="257" name="Shape 257"/>
          <p:cNvSpPr txBox="1"/>
          <p:nvPr/>
        </p:nvSpPr>
        <p:spPr>
          <a:xfrm>
            <a:off x="2005750" y="4488225"/>
            <a:ext cx="14958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a:t>
            </a:r>
            <a:r>
              <a:rPr lang="en">
                <a:latin typeface="Calibri"/>
                <a:ea typeface="Calibri"/>
                <a:cs typeface="Calibri"/>
                <a:sym typeface="Calibri"/>
              </a:rPr>
              <a:t> is 64 bits</a:t>
            </a:r>
            <a:endParaRPr>
              <a:latin typeface="Calibri"/>
              <a:ea typeface="Calibri"/>
              <a:cs typeface="Calibri"/>
              <a:sym typeface="Calibri"/>
            </a:endParaRPr>
          </a:p>
        </p:txBody>
      </p:sp>
      <p:sp>
        <p:nvSpPr>
          <p:cNvPr id="258" name="Shape 258"/>
          <p:cNvSpPr txBox="1"/>
          <p:nvPr/>
        </p:nvSpPr>
        <p:spPr>
          <a:xfrm>
            <a:off x="4117600" y="3288725"/>
            <a:ext cx="23985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Calibri"/>
                <a:ea typeface="Calibri"/>
                <a:cs typeface="Calibri"/>
                <a:sym typeface="Calibri"/>
              </a:rPr>
              <a:t>The </a:t>
            </a:r>
            <a:r>
              <a:rPr lang="en">
                <a:latin typeface="Consolas"/>
                <a:ea typeface="Consolas"/>
                <a:cs typeface="Consolas"/>
                <a:sym typeface="Consolas"/>
              </a:rPr>
              <a:t>Walrus</a:t>
            </a:r>
            <a:r>
              <a:rPr lang="en">
                <a:latin typeface="Calibri"/>
                <a:ea typeface="Calibri"/>
                <a:cs typeface="Calibri"/>
                <a:sym typeface="Calibri"/>
              </a:rPr>
              <a:t> shown is 96 bits.</a:t>
            </a:r>
            <a:endParaRPr>
              <a:latin typeface="Calibri"/>
              <a:ea typeface="Calibri"/>
              <a:cs typeface="Calibri"/>
              <a:sym typeface="Calibri"/>
            </a:endParaRPr>
          </a:p>
        </p:txBody>
      </p:sp>
      <p:sp>
        <p:nvSpPr>
          <p:cNvPr id="259" name="Shape 259"/>
          <p:cNvSpPr txBox="1"/>
          <p:nvPr>
            <p:ph idx="1" type="body"/>
          </p:nvPr>
        </p:nvSpPr>
        <p:spPr>
          <a:xfrm>
            <a:off x="243000" y="556500"/>
            <a:ext cx="84438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Just as with primitive types, the equals sign copies the bits.</a:t>
            </a:r>
            <a:endParaRPr/>
          </a:p>
          <a:p>
            <a:pPr indent="-355600" lvl="0" marL="457200" rtl="0">
              <a:spcBef>
                <a:spcPts val="600"/>
              </a:spcBef>
              <a:spcAft>
                <a:spcPts val="0"/>
              </a:spcAft>
              <a:buSzPts val="2000"/>
              <a:buChar char="●"/>
            </a:pPr>
            <a:r>
              <a:rPr lang="en"/>
              <a:t>In terms of our visual metaphor, we “copy” the arrow by making the arrow in the </a:t>
            </a:r>
            <a:r>
              <a:rPr lang="en">
                <a:latin typeface="Consolas"/>
                <a:ea typeface="Consolas"/>
                <a:cs typeface="Consolas"/>
                <a:sym typeface="Consolas"/>
              </a:rPr>
              <a:t>b</a:t>
            </a:r>
            <a:r>
              <a:rPr lang="en"/>
              <a:t> box point at the same instance as </a:t>
            </a:r>
            <a:r>
              <a:rPr lang="en">
                <a:latin typeface="Consolas"/>
                <a:ea typeface="Consolas"/>
                <a:cs typeface="Consolas"/>
                <a:sym typeface="Consolas"/>
              </a:rPr>
              <a:t>a</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Reference Types Obey the Golden Rule of Equals</a:t>
            </a:r>
            <a:endParaRPr/>
          </a:p>
        </p:txBody>
      </p:sp>
      <p:cxnSp>
        <p:nvCxnSpPr>
          <p:cNvPr id="265" name="Shape 265"/>
          <p:cNvCxnSpPr/>
          <p:nvPr/>
        </p:nvCxnSpPr>
        <p:spPr>
          <a:xfrm>
            <a:off x="1051382" y="2814727"/>
            <a:ext cx="286200" cy="0"/>
          </a:xfrm>
          <a:prstGeom prst="straightConnector1">
            <a:avLst/>
          </a:prstGeom>
          <a:noFill/>
          <a:ln cap="flat" cmpd="sng" w="9525">
            <a:solidFill>
              <a:srgbClr val="BE0712"/>
            </a:solidFill>
            <a:prstDash val="solid"/>
            <a:round/>
            <a:headEnd len="med" w="med" type="none"/>
            <a:tailEnd len="med" w="med" type="triangle"/>
          </a:ln>
        </p:spPr>
      </p:cxnSp>
      <p:sp>
        <p:nvSpPr>
          <p:cNvPr id="266" name="Shape 266"/>
          <p:cNvSpPr txBox="1"/>
          <p:nvPr/>
        </p:nvSpPr>
        <p:spPr>
          <a:xfrm>
            <a:off x="1386000" y="1989700"/>
            <a:ext cx="5279700" cy="132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a;</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a = new Walrus(1000, 8.3);</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b;</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b = a;</a:t>
            </a:r>
            <a:endParaRPr sz="1900">
              <a:solidFill>
                <a:schemeClr val="dk1"/>
              </a:solidFill>
              <a:highlight>
                <a:srgbClr val="EFEFEF"/>
              </a:highlight>
              <a:latin typeface="Consolas"/>
              <a:ea typeface="Consolas"/>
              <a:cs typeface="Consolas"/>
              <a:sym typeface="Consolas"/>
            </a:endParaRPr>
          </a:p>
        </p:txBody>
      </p:sp>
      <p:pic>
        <p:nvPicPr>
          <p:cNvPr id="267" name="Shape 267"/>
          <p:cNvPicPr preferRelativeResize="0"/>
          <p:nvPr/>
        </p:nvPicPr>
        <p:blipFill>
          <a:blip r:embed="rId3">
            <a:alphaModFix/>
          </a:blip>
          <a:stretch>
            <a:fillRect/>
          </a:stretch>
        </p:blipFill>
        <p:spPr>
          <a:xfrm>
            <a:off x="2004000" y="3394388"/>
            <a:ext cx="4248150" cy="1571625"/>
          </a:xfrm>
          <a:prstGeom prst="rect">
            <a:avLst/>
          </a:prstGeom>
          <a:noFill/>
          <a:ln>
            <a:noFill/>
          </a:ln>
        </p:spPr>
      </p:pic>
      <p:sp>
        <p:nvSpPr>
          <p:cNvPr id="268" name="Shape 268"/>
          <p:cNvSpPr txBox="1"/>
          <p:nvPr/>
        </p:nvSpPr>
        <p:spPr>
          <a:xfrm>
            <a:off x="6710650" y="3857000"/>
            <a:ext cx="2068500" cy="94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Note: b is currently undefined, not null!</a:t>
            </a:r>
            <a:endParaRPr/>
          </a:p>
        </p:txBody>
      </p:sp>
      <p:sp>
        <p:nvSpPr>
          <p:cNvPr id="269" name="Shape 269"/>
          <p:cNvSpPr txBox="1"/>
          <p:nvPr/>
        </p:nvSpPr>
        <p:spPr>
          <a:xfrm>
            <a:off x="2005750" y="4793025"/>
            <a:ext cx="15714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a:t>
            </a:r>
            <a:r>
              <a:rPr lang="en">
                <a:latin typeface="Calibri"/>
                <a:ea typeface="Calibri"/>
                <a:cs typeface="Calibri"/>
                <a:sym typeface="Calibri"/>
              </a:rPr>
              <a:t> and </a:t>
            </a:r>
            <a:r>
              <a:rPr lang="en">
                <a:latin typeface="Consolas"/>
                <a:ea typeface="Consolas"/>
                <a:cs typeface="Consolas"/>
                <a:sym typeface="Consolas"/>
              </a:rPr>
              <a:t>b</a:t>
            </a:r>
            <a:r>
              <a:rPr lang="en">
                <a:latin typeface="Calibri"/>
                <a:ea typeface="Calibri"/>
                <a:cs typeface="Calibri"/>
                <a:sym typeface="Calibri"/>
              </a:rPr>
              <a:t> are 64 bits</a:t>
            </a:r>
            <a:endParaRPr>
              <a:latin typeface="Calibri"/>
              <a:ea typeface="Calibri"/>
              <a:cs typeface="Calibri"/>
              <a:sym typeface="Calibri"/>
            </a:endParaRPr>
          </a:p>
        </p:txBody>
      </p:sp>
      <p:sp>
        <p:nvSpPr>
          <p:cNvPr id="270" name="Shape 270"/>
          <p:cNvSpPr txBox="1"/>
          <p:nvPr/>
        </p:nvSpPr>
        <p:spPr>
          <a:xfrm>
            <a:off x="4117600" y="3235309"/>
            <a:ext cx="23985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Calibri"/>
                <a:ea typeface="Calibri"/>
                <a:cs typeface="Calibri"/>
                <a:sym typeface="Calibri"/>
              </a:rPr>
              <a:t>The </a:t>
            </a:r>
            <a:r>
              <a:rPr lang="en">
                <a:latin typeface="Consolas"/>
                <a:ea typeface="Consolas"/>
                <a:cs typeface="Consolas"/>
                <a:sym typeface="Consolas"/>
              </a:rPr>
              <a:t>Walrus</a:t>
            </a:r>
            <a:r>
              <a:rPr lang="en">
                <a:latin typeface="Calibri"/>
                <a:ea typeface="Calibri"/>
                <a:cs typeface="Calibri"/>
                <a:sym typeface="Calibri"/>
              </a:rPr>
              <a:t> shown is 96 bits.</a:t>
            </a:r>
            <a:endParaRPr>
              <a:latin typeface="Calibri"/>
              <a:ea typeface="Calibri"/>
              <a:cs typeface="Calibri"/>
              <a:sym typeface="Calibri"/>
            </a:endParaRPr>
          </a:p>
        </p:txBody>
      </p:sp>
      <p:sp>
        <p:nvSpPr>
          <p:cNvPr id="271" name="Shape 271"/>
          <p:cNvSpPr txBox="1"/>
          <p:nvPr>
            <p:ph idx="1" type="body"/>
          </p:nvPr>
        </p:nvSpPr>
        <p:spPr>
          <a:xfrm>
            <a:off x="243000" y="556500"/>
            <a:ext cx="84438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Just as with primitive types, the equals sign copies the bits.</a:t>
            </a:r>
            <a:endParaRPr/>
          </a:p>
          <a:p>
            <a:pPr indent="-355600" lvl="0" marL="457200" rtl="0">
              <a:spcBef>
                <a:spcPts val="600"/>
              </a:spcBef>
              <a:spcAft>
                <a:spcPts val="0"/>
              </a:spcAft>
              <a:buSzPts val="2000"/>
              <a:buChar char="●"/>
            </a:pPr>
            <a:r>
              <a:rPr lang="en"/>
              <a:t>In terms of our visual metaphor, we “copy” the arrow by making the arrow in the </a:t>
            </a:r>
            <a:r>
              <a:rPr lang="en">
                <a:latin typeface="Consolas"/>
                <a:ea typeface="Consolas"/>
                <a:cs typeface="Consolas"/>
                <a:sym typeface="Consolas"/>
              </a:rPr>
              <a:t>b</a:t>
            </a:r>
            <a:r>
              <a:rPr lang="en"/>
              <a:t> box point at the same instance as </a:t>
            </a:r>
            <a:r>
              <a:rPr lang="en">
                <a:latin typeface="Consolas"/>
                <a:ea typeface="Consolas"/>
                <a:cs typeface="Consolas"/>
                <a:sym typeface="Consolas"/>
              </a:rPr>
              <a:t>a</a:t>
            </a:r>
            <a:r>
              <a:rPr lang="en"/>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Reference Types Obey the Golden Rule of Equals</a:t>
            </a:r>
            <a:endParaRPr/>
          </a:p>
        </p:txBody>
      </p:sp>
      <p:cxnSp>
        <p:nvCxnSpPr>
          <p:cNvPr id="277" name="Shape 277"/>
          <p:cNvCxnSpPr/>
          <p:nvPr/>
        </p:nvCxnSpPr>
        <p:spPr>
          <a:xfrm>
            <a:off x="1051382" y="3119527"/>
            <a:ext cx="286200" cy="0"/>
          </a:xfrm>
          <a:prstGeom prst="straightConnector1">
            <a:avLst/>
          </a:prstGeom>
          <a:noFill/>
          <a:ln cap="flat" cmpd="sng" w="9525">
            <a:solidFill>
              <a:srgbClr val="BE0712"/>
            </a:solidFill>
            <a:prstDash val="solid"/>
            <a:round/>
            <a:headEnd len="med" w="med" type="none"/>
            <a:tailEnd len="med" w="med" type="triangle"/>
          </a:ln>
        </p:spPr>
      </p:cxnSp>
      <p:sp>
        <p:nvSpPr>
          <p:cNvPr id="278" name="Shape 278"/>
          <p:cNvSpPr txBox="1"/>
          <p:nvPr/>
        </p:nvSpPr>
        <p:spPr>
          <a:xfrm>
            <a:off x="1386000" y="1989700"/>
            <a:ext cx="5279700" cy="132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a;</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a = new Walrus(1000, 8.3);</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Walrus b;</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b = a;</a:t>
            </a:r>
            <a:endParaRPr sz="1900">
              <a:solidFill>
                <a:schemeClr val="dk1"/>
              </a:solidFill>
              <a:highlight>
                <a:srgbClr val="EFEFEF"/>
              </a:highlight>
              <a:latin typeface="Consolas"/>
              <a:ea typeface="Consolas"/>
              <a:cs typeface="Consolas"/>
              <a:sym typeface="Consolas"/>
            </a:endParaRPr>
          </a:p>
        </p:txBody>
      </p:sp>
      <p:pic>
        <p:nvPicPr>
          <p:cNvPr id="279" name="Shape 279"/>
          <p:cNvPicPr preferRelativeResize="0"/>
          <p:nvPr/>
        </p:nvPicPr>
        <p:blipFill>
          <a:blip r:embed="rId3">
            <a:alphaModFix/>
          </a:blip>
          <a:stretch>
            <a:fillRect/>
          </a:stretch>
        </p:blipFill>
        <p:spPr>
          <a:xfrm>
            <a:off x="1963147" y="3391678"/>
            <a:ext cx="4324350" cy="1571625"/>
          </a:xfrm>
          <a:prstGeom prst="rect">
            <a:avLst/>
          </a:prstGeom>
          <a:noFill/>
          <a:ln>
            <a:noFill/>
          </a:ln>
        </p:spPr>
      </p:pic>
      <p:sp>
        <p:nvSpPr>
          <p:cNvPr id="280" name="Shape 280"/>
          <p:cNvSpPr txBox="1"/>
          <p:nvPr/>
        </p:nvSpPr>
        <p:spPr>
          <a:xfrm>
            <a:off x="2005750" y="4793025"/>
            <a:ext cx="15714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a:t>
            </a:r>
            <a:r>
              <a:rPr lang="en">
                <a:latin typeface="Calibri"/>
                <a:ea typeface="Calibri"/>
                <a:cs typeface="Calibri"/>
                <a:sym typeface="Calibri"/>
              </a:rPr>
              <a:t> and </a:t>
            </a:r>
            <a:r>
              <a:rPr lang="en">
                <a:latin typeface="Consolas"/>
                <a:ea typeface="Consolas"/>
                <a:cs typeface="Consolas"/>
                <a:sym typeface="Consolas"/>
              </a:rPr>
              <a:t>b</a:t>
            </a:r>
            <a:r>
              <a:rPr lang="en">
                <a:latin typeface="Calibri"/>
                <a:ea typeface="Calibri"/>
                <a:cs typeface="Calibri"/>
                <a:sym typeface="Calibri"/>
              </a:rPr>
              <a:t> are 64 bits</a:t>
            </a:r>
            <a:endParaRPr>
              <a:latin typeface="Calibri"/>
              <a:ea typeface="Calibri"/>
              <a:cs typeface="Calibri"/>
              <a:sym typeface="Calibri"/>
            </a:endParaRPr>
          </a:p>
        </p:txBody>
      </p:sp>
      <p:sp>
        <p:nvSpPr>
          <p:cNvPr id="281" name="Shape 281"/>
          <p:cNvSpPr txBox="1"/>
          <p:nvPr/>
        </p:nvSpPr>
        <p:spPr>
          <a:xfrm>
            <a:off x="4117600" y="3235309"/>
            <a:ext cx="2398500" cy="25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Calibri"/>
                <a:ea typeface="Calibri"/>
                <a:cs typeface="Calibri"/>
                <a:sym typeface="Calibri"/>
              </a:rPr>
              <a:t>The </a:t>
            </a:r>
            <a:r>
              <a:rPr lang="en">
                <a:latin typeface="Consolas"/>
                <a:ea typeface="Consolas"/>
                <a:cs typeface="Consolas"/>
                <a:sym typeface="Consolas"/>
              </a:rPr>
              <a:t>Walrus</a:t>
            </a:r>
            <a:r>
              <a:rPr lang="en">
                <a:latin typeface="Calibri"/>
                <a:ea typeface="Calibri"/>
                <a:cs typeface="Calibri"/>
                <a:sym typeface="Calibri"/>
              </a:rPr>
              <a:t> shown is 96 bits.</a:t>
            </a:r>
            <a:endParaRPr>
              <a:latin typeface="Calibri"/>
              <a:ea typeface="Calibri"/>
              <a:cs typeface="Calibri"/>
              <a:sym typeface="Calibri"/>
            </a:endParaRPr>
          </a:p>
        </p:txBody>
      </p:sp>
      <p:sp>
        <p:nvSpPr>
          <p:cNvPr id="282" name="Shape 282"/>
          <p:cNvSpPr txBox="1"/>
          <p:nvPr>
            <p:ph idx="1" type="body"/>
          </p:nvPr>
        </p:nvSpPr>
        <p:spPr>
          <a:xfrm>
            <a:off x="243000" y="556500"/>
            <a:ext cx="8443800" cy="188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Just as with primitive types, the equals sign copies the bits.</a:t>
            </a:r>
            <a:endParaRPr/>
          </a:p>
          <a:p>
            <a:pPr indent="-355600" lvl="0" marL="457200" rtl="0">
              <a:spcBef>
                <a:spcPts val="600"/>
              </a:spcBef>
              <a:spcAft>
                <a:spcPts val="0"/>
              </a:spcAft>
              <a:buSzPts val="2000"/>
              <a:buChar char="●"/>
            </a:pPr>
            <a:r>
              <a:rPr lang="en"/>
              <a:t>In terms of our visual metaphor, we “copy” the arrow by making the arrow in the </a:t>
            </a:r>
            <a:r>
              <a:rPr lang="en">
                <a:latin typeface="Consolas"/>
                <a:ea typeface="Consolas"/>
                <a:cs typeface="Consolas"/>
                <a:sym typeface="Consolas"/>
              </a:rPr>
              <a:t>b</a:t>
            </a:r>
            <a:r>
              <a:rPr lang="en"/>
              <a:t> box point at the same instance as </a:t>
            </a:r>
            <a:r>
              <a:rPr lang="en">
                <a:latin typeface="Consolas"/>
                <a:ea typeface="Consolas"/>
                <a:cs typeface="Consolas"/>
                <a:sym typeface="Consolas"/>
              </a:rPr>
              <a:t>a</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t>Parameter Passing</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Golden Rule of Equals (and Parameter Passing)</a:t>
            </a:r>
            <a:endParaRPr/>
          </a:p>
        </p:txBody>
      </p:sp>
      <p:sp>
        <p:nvSpPr>
          <p:cNvPr id="293" name="Shape 293"/>
          <p:cNvSpPr txBox="1"/>
          <p:nvPr>
            <p:ph idx="1" type="body"/>
          </p:nvPr>
        </p:nvSpPr>
        <p:spPr>
          <a:xfrm>
            <a:off x="243000" y="556500"/>
            <a:ext cx="86196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b and a:</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a:t>
            </a:r>
            <a:r>
              <a:rPr lang="en"/>
              <a:t> all the bits from a into b.</a:t>
            </a:r>
            <a:endParaRPr/>
          </a:p>
          <a:p>
            <a:pPr indent="0" lvl="0" marL="0" rtl="0">
              <a:spcBef>
                <a:spcPts val="600"/>
              </a:spcBef>
              <a:spcAft>
                <a:spcPts val="0"/>
              </a:spcAft>
              <a:buNone/>
            </a:pPr>
            <a:r>
              <a:t/>
            </a:r>
            <a:endParaRPr/>
          </a:p>
          <a:p>
            <a:pPr indent="0" lvl="0" marL="0" rtl="0">
              <a:spcBef>
                <a:spcPts val="600"/>
              </a:spcBef>
              <a:spcAft>
                <a:spcPts val="0"/>
              </a:spcAft>
              <a:buNone/>
            </a:pPr>
            <a:r>
              <a:rPr lang="en"/>
              <a:t>Passing parameters obeys the same rule: Simply </a:t>
            </a:r>
            <a:r>
              <a:rPr b="1" lang="en"/>
              <a:t>copy the bits </a:t>
            </a:r>
            <a:r>
              <a:rPr lang="en"/>
              <a:t>to the new scope</a:t>
            </a:r>
            <a:r>
              <a:rPr b="1" lang="en"/>
              <a:t>.</a:t>
            </a:r>
            <a:endParaRPr b="1"/>
          </a:p>
        </p:txBody>
      </p:sp>
      <p:sp>
        <p:nvSpPr>
          <p:cNvPr id="294" name="Shape 294"/>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txBox="1"/>
          <p:nvPr/>
        </p:nvSpPr>
        <p:spPr>
          <a:xfrm>
            <a:off x="243000" y="2218700"/>
            <a:ext cx="6857700" cy="2846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 </a:t>
            </a:r>
            <a:r>
              <a:rPr lang="en" sz="1900">
                <a:solidFill>
                  <a:schemeClr val="dk1"/>
                </a:solidFill>
                <a:highlight>
                  <a:srgbClr val="EFEFEF"/>
                </a:highlight>
                <a:latin typeface="Consolas"/>
                <a:ea typeface="Consolas"/>
                <a:cs typeface="Consolas"/>
                <a:sym typeface="Consolas"/>
              </a:rPr>
              <a:t>average(</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b)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(a + b) / 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x = 5.5;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 = 10.5;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avg = average(x, y);</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grpSp>
        <p:nvGrpSpPr>
          <p:cNvPr id="296" name="Shape 296"/>
          <p:cNvGrpSpPr/>
          <p:nvPr/>
        </p:nvGrpSpPr>
        <p:grpSpPr>
          <a:xfrm>
            <a:off x="428046" y="3536525"/>
            <a:ext cx="7760704" cy="571500"/>
            <a:chOff x="428046" y="3536525"/>
            <a:chExt cx="7760704" cy="571500"/>
          </a:xfrm>
        </p:grpSpPr>
        <p:cxnSp>
          <p:nvCxnSpPr>
            <p:cNvPr id="297" name="Shape 297"/>
            <p:cNvCxnSpPr/>
            <p:nvPr/>
          </p:nvCxnSpPr>
          <p:spPr>
            <a:xfrm>
              <a:off x="428046" y="3901528"/>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298" name="Shape 298"/>
            <p:cNvPicPr preferRelativeResize="0"/>
            <p:nvPr/>
          </p:nvPicPr>
          <p:blipFill>
            <a:blip r:embed="rId3">
              <a:alphaModFix/>
            </a:blip>
            <a:stretch>
              <a:fillRect/>
            </a:stretch>
          </p:blipFill>
          <p:spPr>
            <a:xfrm>
              <a:off x="7445800" y="3536525"/>
              <a:ext cx="742950" cy="571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100"/>
                                        <p:tgtEl>
                                          <p:spTgt spid="2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animEffect filter="fade" transition="in">
                                      <p:cBhvr>
                                        <p:cTn dur="100"/>
                                        <p:tgtEl>
                                          <p:spTgt spid="2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animEffect filter="fade" transition="in">
                                      <p:cBhvr>
                                        <p:cTn dur="100"/>
                                        <p:tgtEl>
                                          <p:spTgt spid="2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animEffect filter="fade" transition="in">
                                      <p:cBhvr>
                                        <p:cTn dur="100"/>
                                        <p:tgtEl>
                                          <p:spTgt spid="2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Golden Rule of Equals (and Parameter Passing)</a:t>
            </a:r>
            <a:endParaRPr/>
          </a:p>
        </p:txBody>
      </p:sp>
      <p:sp>
        <p:nvSpPr>
          <p:cNvPr id="304" name="Shape 304"/>
          <p:cNvSpPr txBox="1"/>
          <p:nvPr>
            <p:ph idx="1" type="body"/>
          </p:nvPr>
        </p:nvSpPr>
        <p:spPr>
          <a:xfrm>
            <a:off x="243000" y="556500"/>
            <a:ext cx="86196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b and a:</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a:t>
            </a:r>
            <a:r>
              <a:rPr lang="en"/>
              <a:t> all the bits from a into b.</a:t>
            </a:r>
            <a:endParaRPr/>
          </a:p>
          <a:p>
            <a:pPr indent="0" lvl="0" marL="0" rtl="0">
              <a:spcBef>
                <a:spcPts val="600"/>
              </a:spcBef>
              <a:spcAft>
                <a:spcPts val="0"/>
              </a:spcAft>
              <a:buNone/>
            </a:pPr>
            <a:r>
              <a:t/>
            </a:r>
            <a:endParaRPr/>
          </a:p>
          <a:p>
            <a:pPr indent="0" lvl="0" marL="0">
              <a:spcBef>
                <a:spcPts val="600"/>
              </a:spcBef>
              <a:spcAft>
                <a:spcPts val="0"/>
              </a:spcAft>
              <a:buClr>
                <a:schemeClr val="dk1"/>
              </a:buClr>
              <a:buSzPts val="1100"/>
              <a:buFont typeface="Arial"/>
              <a:buNone/>
            </a:pPr>
            <a:r>
              <a:rPr lang="en"/>
              <a:t>Passing parameters obeys the same rule: Simply </a:t>
            </a:r>
            <a:r>
              <a:rPr b="1" lang="en"/>
              <a:t>copy the bits </a:t>
            </a:r>
            <a:r>
              <a:rPr lang="en"/>
              <a:t>to the new scope</a:t>
            </a:r>
            <a:r>
              <a:rPr b="1" lang="en"/>
              <a:t>.</a:t>
            </a:r>
            <a:endParaRPr b="1"/>
          </a:p>
          <a:p>
            <a:pPr indent="0" lvl="0" marL="0" rtl="0">
              <a:spcBef>
                <a:spcPts val="600"/>
              </a:spcBef>
              <a:spcAft>
                <a:spcPts val="0"/>
              </a:spcAft>
              <a:buNone/>
            </a:pPr>
            <a:r>
              <a:t/>
            </a:r>
            <a:endParaRPr/>
          </a:p>
        </p:txBody>
      </p:sp>
      <p:sp>
        <p:nvSpPr>
          <p:cNvPr id="305" name="Shape 305"/>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txBox="1"/>
          <p:nvPr/>
        </p:nvSpPr>
        <p:spPr>
          <a:xfrm>
            <a:off x="243000" y="2218700"/>
            <a:ext cx="6857700" cy="2846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 </a:t>
            </a:r>
            <a:r>
              <a:rPr lang="en" sz="1900">
                <a:solidFill>
                  <a:schemeClr val="dk1"/>
                </a:solidFill>
                <a:highlight>
                  <a:srgbClr val="EFEFEF"/>
                </a:highlight>
                <a:latin typeface="Consolas"/>
                <a:ea typeface="Consolas"/>
                <a:cs typeface="Consolas"/>
                <a:sym typeface="Consolas"/>
              </a:rPr>
              <a:t>average(</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b)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(a + b) / 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x = 5.5;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 = 10.5;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avg = average(x, y);</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grpSp>
        <p:nvGrpSpPr>
          <p:cNvPr id="307" name="Shape 307"/>
          <p:cNvGrpSpPr/>
          <p:nvPr/>
        </p:nvGrpSpPr>
        <p:grpSpPr>
          <a:xfrm>
            <a:off x="428046" y="3536525"/>
            <a:ext cx="7760704" cy="571500"/>
            <a:chOff x="428046" y="3536525"/>
            <a:chExt cx="7760704" cy="571500"/>
          </a:xfrm>
        </p:grpSpPr>
        <p:cxnSp>
          <p:nvCxnSpPr>
            <p:cNvPr id="308" name="Shape 308"/>
            <p:cNvCxnSpPr/>
            <p:nvPr/>
          </p:nvCxnSpPr>
          <p:spPr>
            <a:xfrm>
              <a:off x="428046" y="3901528"/>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309" name="Shape 309"/>
            <p:cNvPicPr preferRelativeResize="0"/>
            <p:nvPr/>
          </p:nvPicPr>
          <p:blipFill>
            <a:blip r:embed="rId3">
              <a:alphaModFix/>
            </a:blip>
            <a:stretch>
              <a:fillRect/>
            </a:stretch>
          </p:blipFill>
          <p:spPr>
            <a:xfrm>
              <a:off x="7445800" y="3536525"/>
              <a:ext cx="742950" cy="5715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Golden Rule of Equals (and Parameter Passing)</a:t>
            </a:r>
            <a:endParaRPr/>
          </a:p>
        </p:txBody>
      </p:sp>
      <p:sp>
        <p:nvSpPr>
          <p:cNvPr id="315" name="Shape 315"/>
          <p:cNvSpPr txBox="1"/>
          <p:nvPr>
            <p:ph idx="1" type="body"/>
          </p:nvPr>
        </p:nvSpPr>
        <p:spPr>
          <a:xfrm>
            <a:off x="243000" y="556500"/>
            <a:ext cx="87489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b and a:</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a:t>
            </a:r>
            <a:r>
              <a:rPr lang="en"/>
              <a:t> all the bits from a into b.</a:t>
            </a:r>
            <a:endParaRPr/>
          </a:p>
          <a:p>
            <a:pPr indent="0" lvl="0" marL="0" rtl="0">
              <a:spcBef>
                <a:spcPts val="600"/>
              </a:spcBef>
              <a:spcAft>
                <a:spcPts val="0"/>
              </a:spcAft>
              <a:buNone/>
            </a:pPr>
            <a:r>
              <a:t/>
            </a:r>
            <a:endParaRPr/>
          </a:p>
          <a:p>
            <a:pPr indent="0" lvl="0" marL="0">
              <a:spcBef>
                <a:spcPts val="600"/>
              </a:spcBef>
              <a:spcAft>
                <a:spcPts val="0"/>
              </a:spcAft>
              <a:buClr>
                <a:schemeClr val="dk1"/>
              </a:buClr>
              <a:buSzPts val="1100"/>
              <a:buFont typeface="Arial"/>
              <a:buNone/>
            </a:pPr>
            <a:r>
              <a:rPr lang="en"/>
              <a:t>Passing parameters obeys the same rule: Simply </a:t>
            </a:r>
            <a:r>
              <a:rPr b="1" lang="en"/>
              <a:t>copy the bits </a:t>
            </a:r>
            <a:r>
              <a:rPr lang="en"/>
              <a:t>to the new scope</a:t>
            </a:r>
            <a:r>
              <a:rPr b="1" lang="en"/>
              <a:t>.</a:t>
            </a:r>
            <a:endParaRPr b="1"/>
          </a:p>
          <a:p>
            <a:pPr indent="0" lvl="0" marL="0" rtl="0">
              <a:spcBef>
                <a:spcPts val="600"/>
              </a:spcBef>
              <a:spcAft>
                <a:spcPts val="0"/>
              </a:spcAft>
              <a:buNone/>
            </a:pPr>
            <a:r>
              <a:t/>
            </a:r>
            <a:endParaRPr/>
          </a:p>
        </p:txBody>
      </p:sp>
      <p:sp>
        <p:nvSpPr>
          <p:cNvPr id="316" name="Shape 316"/>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7" name="Shape 317"/>
          <p:cNvSpPr txBox="1"/>
          <p:nvPr/>
        </p:nvSpPr>
        <p:spPr>
          <a:xfrm>
            <a:off x="243000" y="2218700"/>
            <a:ext cx="6857700" cy="2846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 </a:t>
            </a:r>
            <a:r>
              <a:rPr lang="en" sz="1900">
                <a:solidFill>
                  <a:schemeClr val="dk1"/>
                </a:solidFill>
                <a:highlight>
                  <a:srgbClr val="EFEFEF"/>
                </a:highlight>
                <a:latin typeface="Consolas"/>
                <a:ea typeface="Consolas"/>
                <a:cs typeface="Consolas"/>
                <a:sym typeface="Consolas"/>
              </a:rPr>
              <a:t>average(</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b)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(a + b) / 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x = 5.5;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 = 10.5;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avg = average(x, y);</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cxnSp>
        <p:nvCxnSpPr>
          <p:cNvPr id="318" name="Shape 318"/>
          <p:cNvCxnSpPr/>
          <p:nvPr/>
        </p:nvCxnSpPr>
        <p:spPr>
          <a:xfrm>
            <a:off x="428046" y="4176824"/>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319" name="Shape 319"/>
          <p:cNvPicPr preferRelativeResize="0"/>
          <p:nvPr/>
        </p:nvPicPr>
        <p:blipFill>
          <a:blip r:embed="rId3">
            <a:alphaModFix/>
          </a:blip>
          <a:stretch>
            <a:fillRect/>
          </a:stretch>
        </p:blipFill>
        <p:spPr>
          <a:xfrm>
            <a:off x="7445800" y="3536525"/>
            <a:ext cx="742950" cy="571500"/>
          </a:xfrm>
          <a:prstGeom prst="rect">
            <a:avLst/>
          </a:prstGeom>
          <a:noFill/>
          <a:ln>
            <a:noFill/>
          </a:ln>
        </p:spPr>
      </p:pic>
      <p:pic>
        <p:nvPicPr>
          <p:cNvPr id="320" name="Shape 320"/>
          <p:cNvPicPr preferRelativeResize="0"/>
          <p:nvPr/>
        </p:nvPicPr>
        <p:blipFill>
          <a:blip r:embed="rId4">
            <a:alphaModFix/>
          </a:blip>
          <a:stretch>
            <a:fillRect/>
          </a:stretch>
        </p:blipFill>
        <p:spPr>
          <a:xfrm>
            <a:off x="7441025" y="3536525"/>
            <a:ext cx="752475" cy="83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Announcement</a:t>
            </a:r>
            <a:endParaRPr/>
          </a:p>
        </p:txBody>
      </p:sp>
      <p:sp>
        <p:nvSpPr>
          <p:cNvPr id="43" name="Shape 4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Tips on how to use live lecture time (similar tips apply for video lectures):</a:t>
            </a:r>
            <a:endParaRPr/>
          </a:p>
          <a:p>
            <a:pPr indent="-355600" lvl="0" marL="457200" rtl="0">
              <a:spcBef>
                <a:spcPts val="600"/>
              </a:spcBef>
              <a:spcAft>
                <a:spcPts val="0"/>
              </a:spcAft>
              <a:buSzPts val="2000"/>
              <a:buChar char="●"/>
            </a:pPr>
            <a:r>
              <a:rPr lang="en"/>
              <a:t>Don’t try to transcribe everything I’m saying. There’s webcasts with really good quality captions for that.</a:t>
            </a:r>
            <a:endParaRPr/>
          </a:p>
          <a:p>
            <a:pPr indent="-355600" lvl="0" marL="457200" rtl="0">
              <a:spcBef>
                <a:spcPts val="0"/>
              </a:spcBef>
              <a:spcAft>
                <a:spcPts val="0"/>
              </a:spcAft>
              <a:buSzPts val="2000"/>
              <a:buChar char="●"/>
            </a:pPr>
            <a:r>
              <a:rPr lang="en"/>
              <a:t>Instead, try to construct your own understanding as we go, and write down a summary of the mental model you’re building in your head. </a:t>
            </a:r>
            <a:endParaRPr/>
          </a:p>
          <a:p>
            <a:pPr indent="-355600" lvl="0" marL="457200" rtl="0">
              <a:spcBef>
                <a:spcPts val="0"/>
              </a:spcBef>
              <a:spcAft>
                <a:spcPts val="0"/>
              </a:spcAft>
              <a:buSzPts val="2000"/>
              <a:buChar char="●"/>
            </a:pPr>
            <a:r>
              <a:rPr lang="en"/>
              <a:t>If you don’t understand something, make a note of the time and place it occurs in lecture, and go look at the lecture video later. Then:</a:t>
            </a:r>
            <a:endParaRPr/>
          </a:p>
          <a:p>
            <a:pPr indent="-355600" lvl="1" marL="914400" rtl="0">
              <a:spcBef>
                <a:spcPts val="0"/>
              </a:spcBef>
              <a:spcAft>
                <a:spcPts val="0"/>
              </a:spcAft>
              <a:buSzPts val="2000"/>
              <a:buChar char="○"/>
            </a:pPr>
            <a:r>
              <a:rPr lang="en"/>
              <a:t>Watch the part of the video that leads up to where you got lost. If possible, attempt to guess what I’m going to say (or if it’s programming, try to write the code). Then watch and see how your guess compares to what I actually do.</a:t>
            </a:r>
            <a:endParaRPr/>
          </a:p>
          <a:p>
            <a:pPr indent="-355600" lvl="0" marL="457200" rtl="0">
              <a:spcBef>
                <a:spcPts val="0"/>
              </a:spcBef>
              <a:spcAft>
                <a:spcPts val="0"/>
              </a:spcAft>
              <a:buSzPts val="2000"/>
              <a:buChar char="●"/>
            </a:pPr>
            <a:r>
              <a:rPr lang="en"/>
              <a:t>Live lecture threads on Piazza</a:t>
            </a:r>
            <a:endParaRPr/>
          </a:p>
          <a:p>
            <a:pPr indent="-355600" lvl="1" marL="914400" rtl="0">
              <a:spcBef>
                <a:spcPts val="0"/>
              </a:spcBef>
              <a:spcAft>
                <a:spcPts val="0"/>
              </a:spcAft>
              <a:buSzPts val="2000"/>
              <a:buChar char="○"/>
            </a:pPr>
            <a:r>
              <a:rPr lang="en"/>
              <a:t>Post your questions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The Golden Rule of Equals (and Parameter Passing)</a:t>
            </a:r>
            <a:endParaRPr/>
          </a:p>
        </p:txBody>
      </p:sp>
      <p:sp>
        <p:nvSpPr>
          <p:cNvPr id="326" name="Shape 326"/>
          <p:cNvSpPr txBox="1"/>
          <p:nvPr>
            <p:ph idx="1" type="body"/>
          </p:nvPr>
        </p:nvSpPr>
        <p:spPr>
          <a:xfrm>
            <a:off x="243000" y="556500"/>
            <a:ext cx="86271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b and a:</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a:t>
            </a:r>
            <a:r>
              <a:rPr lang="en"/>
              <a:t> all the bits from a into b.</a:t>
            </a:r>
            <a:endParaRPr/>
          </a:p>
          <a:p>
            <a:pPr indent="0" lvl="0" marL="0" rtl="0">
              <a:spcBef>
                <a:spcPts val="600"/>
              </a:spcBef>
              <a:spcAft>
                <a:spcPts val="0"/>
              </a:spcAft>
              <a:buNone/>
            </a:pPr>
            <a:r>
              <a:t/>
            </a:r>
            <a:endParaRPr/>
          </a:p>
          <a:p>
            <a:pPr indent="0" lvl="0" marL="0">
              <a:spcBef>
                <a:spcPts val="600"/>
              </a:spcBef>
              <a:spcAft>
                <a:spcPts val="0"/>
              </a:spcAft>
              <a:buClr>
                <a:schemeClr val="dk1"/>
              </a:buClr>
              <a:buSzPts val="1100"/>
              <a:buFont typeface="Arial"/>
              <a:buNone/>
            </a:pPr>
            <a:r>
              <a:rPr lang="en"/>
              <a:t>Passing parameters obeys the same rule: Simply </a:t>
            </a:r>
            <a:r>
              <a:rPr b="1" lang="en"/>
              <a:t>copy the bits </a:t>
            </a:r>
            <a:r>
              <a:rPr lang="en"/>
              <a:t>to the new scope</a:t>
            </a:r>
            <a:r>
              <a:rPr b="1" lang="en"/>
              <a:t>.</a:t>
            </a:r>
            <a:endParaRPr b="1"/>
          </a:p>
          <a:p>
            <a:pPr indent="0" lvl="0" marL="0" rtl="0">
              <a:spcBef>
                <a:spcPts val="600"/>
              </a:spcBef>
              <a:spcAft>
                <a:spcPts val="0"/>
              </a:spcAft>
              <a:buNone/>
            </a:pPr>
            <a:r>
              <a:t/>
            </a:r>
            <a:endParaRPr/>
          </a:p>
        </p:txBody>
      </p:sp>
      <p:sp>
        <p:nvSpPr>
          <p:cNvPr id="327" name="Shape 327"/>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28" name="Shape 328"/>
          <p:cNvSpPr txBox="1"/>
          <p:nvPr/>
        </p:nvSpPr>
        <p:spPr>
          <a:xfrm>
            <a:off x="243000" y="2218700"/>
            <a:ext cx="6857700" cy="2846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 </a:t>
            </a:r>
            <a:r>
              <a:rPr lang="en" sz="1900">
                <a:solidFill>
                  <a:schemeClr val="dk1"/>
                </a:solidFill>
                <a:highlight>
                  <a:srgbClr val="EFEFEF"/>
                </a:highlight>
                <a:latin typeface="Consolas"/>
                <a:ea typeface="Consolas"/>
                <a:cs typeface="Consolas"/>
                <a:sym typeface="Consolas"/>
              </a:rPr>
              <a:t>average(</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b)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(a + b) / 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x = 5.5;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 = 10.5;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avg = average(x, y);</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cxnSp>
        <p:nvCxnSpPr>
          <p:cNvPr id="329" name="Shape 329"/>
          <p:cNvCxnSpPr/>
          <p:nvPr/>
        </p:nvCxnSpPr>
        <p:spPr>
          <a:xfrm>
            <a:off x="437881" y="4457070"/>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330" name="Shape 330"/>
          <p:cNvPicPr preferRelativeResize="0"/>
          <p:nvPr/>
        </p:nvPicPr>
        <p:blipFill>
          <a:blip r:embed="rId3">
            <a:alphaModFix/>
          </a:blip>
          <a:stretch>
            <a:fillRect/>
          </a:stretch>
        </p:blipFill>
        <p:spPr>
          <a:xfrm>
            <a:off x="7445800" y="3536525"/>
            <a:ext cx="742950" cy="571500"/>
          </a:xfrm>
          <a:prstGeom prst="rect">
            <a:avLst/>
          </a:prstGeom>
          <a:noFill/>
          <a:ln>
            <a:noFill/>
          </a:ln>
        </p:spPr>
      </p:pic>
      <p:pic>
        <p:nvPicPr>
          <p:cNvPr id="331" name="Shape 331"/>
          <p:cNvPicPr preferRelativeResize="0"/>
          <p:nvPr/>
        </p:nvPicPr>
        <p:blipFill>
          <a:blip r:embed="rId4">
            <a:alphaModFix/>
          </a:blip>
          <a:stretch>
            <a:fillRect/>
          </a:stretch>
        </p:blipFill>
        <p:spPr>
          <a:xfrm>
            <a:off x="7441025" y="3536525"/>
            <a:ext cx="752475" cy="83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The Golden Rule of Equals (and Parameter Passing)</a:t>
            </a:r>
            <a:endParaRPr/>
          </a:p>
        </p:txBody>
      </p:sp>
      <p:sp>
        <p:nvSpPr>
          <p:cNvPr id="337" name="Shape 337"/>
          <p:cNvSpPr txBox="1"/>
          <p:nvPr>
            <p:ph idx="1" type="body"/>
          </p:nvPr>
        </p:nvSpPr>
        <p:spPr>
          <a:xfrm>
            <a:off x="243000" y="556500"/>
            <a:ext cx="8665200" cy="1796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Given variables b and a:</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a:t>
            </a:r>
            <a:r>
              <a:rPr lang="en"/>
              <a:t> all the bits from a into b.</a:t>
            </a:r>
            <a:endParaRPr/>
          </a:p>
          <a:p>
            <a:pPr indent="0" lvl="0" marL="0" rtl="0">
              <a:spcBef>
                <a:spcPts val="600"/>
              </a:spcBef>
              <a:spcAft>
                <a:spcPts val="0"/>
              </a:spcAft>
              <a:buNone/>
            </a:pPr>
            <a:r>
              <a:t/>
            </a:r>
            <a:endParaRPr/>
          </a:p>
          <a:p>
            <a:pPr indent="0" lvl="0" marL="0">
              <a:spcBef>
                <a:spcPts val="600"/>
              </a:spcBef>
              <a:spcAft>
                <a:spcPts val="0"/>
              </a:spcAft>
              <a:buClr>
                <a:schemeClr val="dk1"/>
              </a:buClr>
              <a:buSzPts val="1100"/>
              <a:buFont typeface="Arial"/>
              <a:buNone/>
            </a:pPr>
            <a:r>
              <a:rPr lang="en"/>
              <a:t>Passing parameters obeys the same rule: Simply </a:t>
            </a:r>
            <a:r>
              <a:rPr b="1" lang="en"/>
              <a:t>copy the bits </a:t>
            </a:r>
            <a:r>
              <a:rPr lang="en"/>
              <a:t>to the new scope</a:t>
            </a:r>
            <a:r>
              <a:rPr b="1" lang="en"/>
              <a:t>.</a:t>
            </a:r>
            <a:endParaRPr b="1"/>
          </a:p>
          <a:p>
            <a:pPr indent="0" lvl="0" marL="0" rtl="0">
              <a:spcBef>
                <a:spcPts val="600"/>
              </a:spcBef>
              <a:spcAft>
                <a:spcPts val="0"/>
              </a:spcAft>
              <a:buNone/>
            </a:pPr>
            <a:r>
              <a:t/>
            </a:r>
            <a:endParaRPr/>
          </a:p>
        </p:txBody>
      </p:sp>
      <p:sp>
        <p:nvSpPr>
          <p:cNvPr id="338" name="Shape 338"/>
          <p:cNvSpPr txBox="1"/>
          <p:nvPr/>
        </p:nvSpPr>
        <p:spPr>
          <a:xfrm>
            <a:off x="560575" y="2671075"/>
            <a:ext cx="1455600" cy="81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39" name="Shape 339"/>
          <p:cNvSpPr txBox="1"/>
          <p:nvPr/>
        </p:nvSpPr>
        <p:spPr>
          <a:xfrm>
            <a:off x="243000" y="2218700"/>
            <a:ext cx="6857700" cy="2846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 </a:t>
            </a:r>
            <a:r>
              <a:rPr lang="en" sz="1900">
                <a:solidFill>
                  <a:schemeClr val="dk1"/>
                </a:solidFill>
                <a:highlight>
                  <a:srgbClr val="EFEFEF"/>
                </a:highlight>
                <a:latin typeface="Consolas"/>
                <a:ea typeface="Consolas"/>
                <a:cs typeface="Consolas"/>
                <a:sym typeface="Consolas"/>
              </a:rPr>
              <a:t>average(</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b)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(a + b) / 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x = 5.5;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 = 10.5;</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avg = average(x, y);</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900">
              <a:solidFill>
                <a:srgbClr val="208920"/>
              </a:solidFill>
              <a:highlight>
                <a:srgbClr val="EFEFEF"/>
              </a:highlight>
              <a:latin typeface="Consolas"/>
              <a:ea typeface="Consolas"/>
              <a:cs typeface="Consolas"/>
              <a:sym typeface="Consolas"/>
            </a:endParaRPr>
          </a:p>
        </p:txBody>
      </p:sp>
      <p:pic>
        <p:nvPicPr>
          <p:cNvPr id="340" name="Shape 340"/>
          <p:cNvPicPr preferRelativeResize="0"/>
          <p:nvPr/>
        </p:nvPicPr>
        <p:blipFill>
          <a:blip r:embed="rId3">
            <a:alphaModFix/>
          </a:blip>
          <a:stretch>
            <a:fillRect/>
          </a:stretch>
        </p:blipFill>
        <p:spPr>
          <a:xfrm>
            <a:off x="7445800" y="3536525"/>
            <a:ext cx="742950" cy="571500"/>
          </a:xfrm>
          <a:prstGeom prst="rect">
            <a:avLst/>
          </a:prstGeom>
          <a:noFill/>
          <a:ln>
            <a:noFill/>
          </a:ln>
        </p:spPr>
      </p:pic>
      <p:pic>
        <p:nvPicPr>
          <p:cNvPr id="341" name="Shape 341"/>
          <p:cNvPicPr preferRelativeResize="0"/>
          <p:nvPr/>
        </p:nvPicPr>
        <p:blipFill>
          <a:blip r:embed="rId4">
            <a:alphaModFix/>
          </a:blip>
          <a:stretch>
            <a:fillRect/>
          </a:stretch>
        </p:blipFill>
        <p:spPr>
          <a:xfrm>
            <a:off x="7441025" y="3536525"/>
            <a:ext cx="752475" cy="838200"/>
          </a:xfrm>
          <a:prstGeom prst="rect">
            <a:avLst/>
          </a:prstGeom>
          <a:noFill/>
          <a:ln>
            <a:noFill/>
          </a:ln>
        </p:spPr>
      </p:pic>
      <p:cxnSp>
        <p:nvCxnSpPr>
          <p:cNvPr id="342" name="Shape 342"/>
          <p:cNvCxnSpPr/>
          <p:nvPr/>
        </p:nvCxnSpPr>
        <p:spPr>
          <a:xfrm>
            <a:off x="29500" y="2480251"/>
            <a:ext cx="286200" cy="0"/>
          </a:xfrm>
          <a:prstGeom prst="straightConnector1">
            <a:avLst/>
          </a:prstGeom>
          <a:noFill/>
          <a:ln cap="flat" cmpd="sng" w="9525">
            <a:solidFill>
              <a:srgbClr val="BE0712"/>
            </a:solidFill>
            <a:prstDash val="solid"/>
            <a:round/>
            <a:headEnd len="med" w="med" type="none"/>
            <a:tailEnd len="med" w="med" type="triangle"/>
          </a:ln>
        </p:spPr>
      </p:cxnSp>
      <p:pic>
        <p:nvPicPr>
          <p:cNvPr id="343" name="Shape 343"/>
          <p:cNvPicPr preferRelativeResize="0"/>
          <p:nvPr/>
        </p:nvPicPr>
        <p:blipFill>
          <a:blip r:embed="rId5">
            <a:alphaModFix/>
          </a:blip>
          <a:stretch>
            <a:fillRect/>
          </a:stretch>
        </p:blipFill>
        <p:spPr>
          <a:xfrm>
            <a:off x="7441025" y="2295313"/>
            <a:ext cx="876300" cy="847725"/>
          </a:xfrm>
          <a:prstGeom prst="rect">
            <a:avLst/>
          </a:prstGeom>
          <a:noFill/>
          <a:ln>
            <a:noFill/>
          </a:ln>
        </p:spPr>
      </p:pic>
      <p:grpSp>
        <p:nvGrpSpPr>
          <p:cNvPr id="344" name="Shape 344"/>
          <p:cNvGrpSpPr/>
          <p:nvPr/>
        </p:nvGrpSpPr>
        <p:grpSpPr>
          <a:xfrm>
            <a:off x="5298775" y="1122775"/>
            <a:ext cx="2791800" cy="743475"/>
            <a:chOff x="6213175" y="1122775"/>
            <a:chExt cx="2791800" cy="743475"/>
          </a:xfrm>
        </p:grpSpPr>
        <p:sp>
          <p:nvSpPr>
            <p:cNvPr id="345" name="Shape 345"/>
            <p:cNvSpPr txBox="1"/>
            <p:nvPr/>
          </p:nvSpPr>
          <p:spPr>
            <a:xfrm>
              <a:off x="6213175" y="1122775"/>
              <a:ext cx="2791800" cy="37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E0712"/>
                  </a:solidFill>
                </a:rPr>
                <a:t>This is also called pass by value.</a:t>
              </a:r>
              <a:endParaRPr>
                <a:solidFill>
                  <a:srgbClr val="BE0712"/>
                </a:solidFill>
              </a:endParaRPr>
            </a:p>
          </p:txBody>
        </p:sp>
        <p:cxnSp>
          <p:nvCxnSpPr>
            <p:cNvPr id="346" name="Shape 346"/>
            <p:cNvCxnSpPr/>
            <p:nvPr/>
          </p:nvCxnSpPr>
          <p:spPr>
            <a:xfrm flipH="1">
              <a:off x="7464775" y="1471750"/>
              <a:ext cx="462900" cy="394500"/>
            </a:xfrm>
            <a:prstGeom prst="straightConnector1">
              <a:avLst/>
            </a:prstGeom>
            <a:noFill/>
            <a:ln cap="flat" cmpd="sng" w="9525">
              <a:solidFill>
                <a:srgbClr val="BE071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Golden Rule: Summary</a:t>
            </a:r>
            <a:endParaRPr/>
          </a:p>
        </p:txBody>
      </p:sp>
      <p:sp>
        <p:nvSpPr>
          <p:cNvPr id="352" name="Shape 35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There are 9 types of variables in Java:</a:t>
            </a:r>
            <a:endParaRPr/>
          </a:p>
          <a:p>
            <a:pPr indent="-355600" lvl="0" marL="457200" rtl="0">
              <a:spcBef>
                <a:spcPts val="600"/>
              </a:spcBef>
              <a:spcAft>
                <a:spcPts val="0"/>
              </a:spcAft>
              <a:buSzPts val="2000"/>
              <a:buChar char="●"/>
            </a:pPr>
            <a:r>
              <a:rPr lang="en"/>
              <a:t>8 primitive types (byte, short, int, long, float, double, boolean, char).</a:t>
            </a:r>
            <a:endParaRPr/>
          </a:p>
          <a:p>
            <a:pPr indent="-355600" lvl="0" marL="457200" rtl="0">
              <a:spcBef>
                <a:spcPts val="0"/>
              </a:spcBef>
              <a:spcAft>
                <a:spcPts val="0"/>
              </a:spcAft>
              <a:buSzPts val="2000"/>
              <a:buChar char="●"/>
            </a:pPr>
            <a:r>
              <a:rPr lang="en"/>
              <a:t>The 9th type is references to Objects (an arrow). References may be null.</a:t>
            </a:r>
            <a:endParaRPr/>
          </a:p>
          <a:p>
            <a:pPr indent="0" lvl="0" marL="0" rtl="0">
              <a:spcBef>
                <a:spcPts val="600"/>
              </a:spcBef>
              <a:spcAft>
                <a:spcPts val="0"/>
              </a:spcAft>
              <a:buNone/>
            </a:pPr>
            <a:r>
              <a:t/>
            </a:r>
            <a:endParaRPr/>
          </a:p>
          <a:p>
            <a:pPr indent="0" lvl="0" marL="0" rtl="0">
              <a:spcBef>
                <a:spcPts val="600"/>
              </a:spcBef>
              <a:spcAft>
                <a:spcPts val="0"/>
              </a:spcAft>
              <a:buNone/>
            </a:pPr>
            <a:r>
              <a:rPr lang="en"/>
              <a:t>In box-and-pointer notation, each variable is drawn as a labeled box and values are shown in the box. </a:t>
            </a:r>
            <a:endParaRPr/>
          </a:p>
          <a:p>
            <a:pPr indent="-355600" lvl="0" marL="457200" rtl="0">
              <a:spcBef>
                <a:spcPts val="600"/>
              </a:spcBef>
              <a:spcAft>
                <a:spcPts val="0"/>
              </a:spcAft>
              <a:buSzPts val="2000"/>
              <a:buChar char="●"/>
            </a:pPr>
            <a:r>
              <a:rPr lang="en"/>
              <a:t>Addresses are represented by arrows to object instances.</a:t>
            </a:r>
            <a:endParaRPr/>
          </a:p>
          <a:p>
            <a:pPr indent="0" lvl="0" marL="0">
              <a:spcBef>
                <a:spcPts val="600"/>
              </a:spcBef>
              <a:spcAft>
                <a:spcPts val="0"/>
              </a:spcAft>
              <a:buNone/>
            </a:pPr>
            <a:r>
              <a:t/>
            </a:r>
            <a:endParaRPr/>
          </a:p>
          <a:p>
            <a:pPr indent="0" lvl="0" marL="0">
              <a:spcBef>
                <a:spcPts val="600"/>
              </a:spcBef>
              <a:spcAft>
                <a:spcPts val="0"/>
              </a:spcAft>
              <a:buNone/>
            </a:pPr>
            <a:r>
              <a:rPr lang="en"/>
              <a:t>The golden rule:</a:t>
            </a:r>
            <a:endParaRPr/>
          </a:p>
          <a:p>
            <a:pPr indent="-355600" lvl="0" marL="457200" rtl="0">
              <a:spcBef>
                <a:spcPts val="600"/>
              </a:spcBef>
              <a:spcAft>
                <a:spcPts val="0"/>
              </a:spcAft>
              <a:buSzPts val="2000"/>
              <a:buChar char="●"/>
            </a:pPr>
            <a:r>
              <a:rPr lang="en">
                <a:latin typeface="Consolas"/>
                <a:ea typeface="Consolas"/>
                <a:cs typeface="Consolas"/>
                <a:sym typeface="Consolas"/>
              </a:rPr>
              <a:t>b = a </a:t>
            </a:r>
            <a:r>
              <a:rPr b="1" lang="en"/>
              <a:t>copies the bits</a:t>
            </a:r>
            <a:r>
              <a:rPr lang="en"/>
              <a:t> from a into b.</a:t>
            </a:r>
            <a:endParaRPr/>
          </a:p>
          <a:p>
            <a:pPr indent="-355600" lvl="0" marL="457200" rtl="0">
              <a:spcBef>
                <a:spcPts val="0"/>
              </a:spcBef>
              <a:spcAft>
                <a:spcPts val="0"/>
              </a:spcAft>
              <a:buSzPts val="2000"/>
              <a:buChar char="●"/>
            </a:pPr>
            <a:r>
              <a:rPr lang="en"/>
              <a:t>Passing parameters </a:t>
            </a:r>
            <a:r>
              <a:rPr b="1" lang="en"/>
              <a:t>copies the bits</a:t>
            </a:r>
            <a:r>
              <a:rPr lang="en"/>
              <a:t>.</a:t>
            </a:r>
            <a:endParaRPr/>
          </a:p>
          <a:p>
            <a:pPr indent="0" lvl="0" marL="0" rtl="0">
              <a:spcBef>
                <a:spcPts val="600"/>
              </a:spcBef>
              <a:spcAft>
                <a:spcPts val="0"/>
              </a:spcAft>
              <a:buNone/>
            </a:pPr>
            <a:r>
              <a:t/>
            </a:r>
            <a:endParaRPr/>
          </a:p>
        </p:txBody>
      </p:sp>
      <p:pic>
        <p:nvPicPr>
          <p:cNvPr id="353" name="Shape 353"/>
          <p:cNvPicPr preferRelativeResize="0"/>
          <p:nvPr/>
        </p:nvPicPr>
        <p:blipFill>
          <a:blip r:embed="rId3">
            <a:alphaModFix/>
          </a:blip>
          <a:stretch>
            <a:fillRect/>
          </a:stretch>
        </p:blipFill>
        <p:spPr>
          <a:xfrm>
            <a:off x="5588677" y="3171165"/>
            <a:ext cx="3286125" cy="192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
                                        <p:tgtEl>
                                          <p:spTgt spid="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100"/>
                                        <p:tgtEl>
                                          <p:spTgt spid="3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animEffect filter="fade" transition="in">
                                      <p:cBhvr>
                                        <p:cTn dur="100"/>
                                        <p:tgtEl>
                                          <p:spTgt spid="3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7" st="7"/>
                                            </p:txEl>
                                          </p:spTgt>
                                        </p:tgtEl>
                                        <p:attrNameLst>
                                          <p:attrName>style.visibility</p:attrName>
                                        </p:attrNameLst>
                                      </p:cBhvr>
                                      <p:to>
                                        <p:strVal val="visible"/>
                                      </p:to>
                                    </p:set>
                                    <p:animEffect filter="fade" transition="in">
                                      <p:cBhvr>
                                        <p:cTn dur="100"/>
                                        <p:tgtEl>
                                          <p:spTgt spid="3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8" st="8"/>
                                            </p:txEl>
                                          </p:spTgt>
                                        </p:tgtEl>
                                        <p:attrNameLst>
                                          <p:attrName>style.visibility</p:attrName>
                                        </p:attrNameLst>
                                      </p:cBhvr>
                                      <p:to>
                                        <p:strVal val="visible"/>
                                      </p:to>
                                    </p:set>
                                    <p:animEffect filter="fade" transition="in">
                                      <p:cBhvr>
                                        <p:cTn dur="100"/>
                                        <p:tgtEl>
                                          <p:spTgt spid="3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9" st="9"/>
                                            </p:txEl>
                                          </p:spTgt>
                                        </p:tgtEl>
                                        <p:attrNameLst>
                                          <p:attrName>style.visibility</p:attrName>
                                        </p:attrNameLst>
                                      </p:cBhvr>
                                      <p:to>
                                        <p:strVal val="visible"/>
                                      </p:to>
                                    </p:set>
                                    <p:animEffect filter="fade" transition="in">
                                      <p:cBhvr>
                                        <p:cTn dur="100"/>
                                        <p:tgtEl>
                                          <p:spTgt spid="3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0" st="10"/>
                                            </p:txEl>
                                          </p:spTgt>
                                        </p:tgtEl>
                                        <p:attrNameLst>
                                          <p:attrName>style.visibility</p:attrName>
                                        </p:attrNameLst>
                                      </p:cBhvr>
                                      <p:to>
                                        <p:strVal val="visible"/>
                                      </p:to>
                                    </p:set>
                                    <p:animEffect filter="fade" transition="in">
                                      <p:cBhvr>
                                        <p:cTn dur="100"/>
                                        <p:tgtEl>
                                          <p:spTgt spid="35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357" name="Shape 357"/>
        <p:cNvGrpSpPr/>
        <p:nvPr/>
      </p:nvGrpSpPr>
      <p:grpSpPr>
        <a:xfrm>
          <a:off x="0" y="0"/>
          <a:ext cx="0" cy="0"/>
          <a:chOff x="0" y="0"/>
          <a:chExt cx="0" cy="0"/>
        </a:xfrm>
      </p:grpSpPr>
      <p:sp>
        <p:nvSpPr>
          <p:cNvPr id="358" name="Shape 35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Test Your Understanding: </a:t>
            </a:r>
            <a:r>
              <a:rPr lang="en"/>
              <a:t>sp18.datastructur.es/lec -- 4th poll</a:t>
            </a:r>
            <a:endParaRPr>
              <a:solidFill>
                <a:srgbClr val="38761D"/>
              </a:solidFill>
            </a:endParaRPr>
          </a:p>
        </p:txBody>
      </p:sp>
      <p:sp>
        <p:nvSpPr>
          <p:cNvPr id="359" name="Shape 359"/>
          <p:cNvSpPr txBox="1"/>
          <p:nvPr/>
        </p:nvSpPr>
        <p:spPr>
          <a:xfrm>
            <a:off x="3342550" y="2055200"/>
            <a:ext cx="5702100" cy="3015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700">
                <a:solidFill>
                  <a:srgbClr val="9C20EE"/>
                </a:solidFill>
                <a:highlight>
                  <a:srgbClr val="EFEFEF"/>
                </a:highlight>
                <a:latin typeface="Consolas"/>
                <a:ea typeface="Consolas"/>
                <a:cs typeface="Consolas"/>
                <a:sym typeface="Consolas"/>
              </a:rPr>
              <a:t>public static</a:t>
            </a:r>
            <a:r>
              <a:rPr lang="en" sz="1700">
                <a:solidFill>
                  <a:schemeClr val="dk1"/>
                </a:solidFill>
                <a:highlight>
                  <a:srgbClr val="EFEFEF"/>
                </a:highlight>
                <a:latin typeface="Consolas"/>
                <a:ea typeface="Consolas"/>
                <a:cs typeface="Consolas"/>
                <a:sym typeface="Consolas"/>
              </a:rPr>
              <a:t> </a:t>
            </a:r>
            <a:r>
              <a:rPr lang="en" sz="1700">
                <a:solidFill>
                  <a:srgbClr val="208920"/>
                </a:solidFill>
                <a:highlight>
                  <a:srgbClr val="EFEFEF"/>
                </a:highlight>
                <a:latin typeface="Consolas"/>
                <a:ea typeface="Consolas"/>
                <a:cs typeface="Consolas"/>
                <a:sym typeface="Consolas"/>
              </a:rPr>
              <a:t>void</a:t>
            </a:r>
            <a:r>
              <a:rPr lang="en" sz="1700">
                <a:solidFill>
                  <a:schemeClr val="dk1"/>
                </a:solidFill>
                <a:highlight>
                  <a:srgbClr val="EFEFEF"/>
                </a:highlight>
                <a:latin typeface="Consolas"/>
                <a:ea typeface="Consolas"/>
                <a:cs typeface="Consolas"/>
                <a:sym typeface="Consolas"/>
              </a:rPr>
              <a:t> main(String[] args) {</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a:solidFill>
                  <a:srgbClr val="208920"/>
                </a:solidFill>
                <a:highlight>
                  <a:srgbClr val="EFEFEF"/>
                </a:highlight>
                <a:latin typeface="Consolas"/>
                <a:ea typeface="Consolas"/>
                <a:cs typeface="Consolas"/>
                <a:sym typeface="Consolas"/>
              </a:rPr>
              <a:t>Walrus</a:t>
            </a:r>
            <a:r>
              <a:rPr lang="en" sz="1700">
                <a:solidFill>
                  <a:schemeClr val="dk1"/>
                </a:solidFill>
                <a:highlight>
                  <a:srgbClr val="EFEFEF"/>
                </a:highlight>
                <a:latin typeface="Consolas"/>
                <a:ea typeface="Consolas"/>
                <a:cs typeface="Consolas"/>
                <a:sym typeface="Consolas"/>
              </a:rPr>
              <a:t> walrus = </a:t>
            </a:r>
            <a:r>
              <a:rPr b="1" lang="en" sz="1700">
                <a:solidFill>
                  <a:srgbClr val="9C20EE"/>
                </a:solidFill>
                <a:highlight>
                  <a:srgbClr val="EFEFEF"/>
                </a:highlight>
                <a:latin typeface="Consolas"/>
                <a:ea typeface="Consolas"/>
                <a:cs typeface="Consolas"/>
                <a:sym typeface="Consolas"/>
              </a:rPr>
              <a:t>new</a:t>
            </a:r>
            <a:r>
              <a:rPr lang="en" sz="1700">
                <a:solidFill>
                  <a:schemeClr val="dk1"/>
                </a:solidFill>
                <a:highlight>
                  <a:srgbClr val="EFEFEF"/>
                </a:highlight>
                <a:latin typeface="Consolas"/>
                <a:ea typeface="Consolas"/>
                <a:cs typeface="Consolas"/>
                <a:sym typeface="Consolas"/>
              </a:rPr>
              <a:t> Walrus(3500, 10.5);</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a:solidFill>
                  <a:srgbClr val="208920"/>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x = 9;</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doStuff(walrus, x);</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System.out.println(walrus);</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System.out.println(x);</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700">
                <a:solidFill>
                  <a:srgbClr val="9C20EE"/>
                </a:solidFill>
                <a:highlight>
                  <a:srgbClr val="EFEFEF"/>
                </a:highlight>
                <a:latin typeface="Consolas"/>
                <a:ea typeface="Consolas"/>
                <a:cs typeface="Consolas"/>
                <a:sym typeface="Consolas"/>
              </a:rPr>
              <a:t>public static</a:t>
            </a:r>
            <a:r>
              <a:rPr lang="en" sz="1700">
                <a:solidFill>
                  <a:schemeClr val="dk1"/>
                </a:solidFill>
                <a:highlight>
                  <a:srgbClr val="EFEFEF"/>
                </a:highlight>
                <a:latin typeface="Consolas"/>
                <a:ea typeface="Consolas"/>
                <a:cs typeface="Consolas"/>
                <a:sym typeface="Consolas"/>
              </a:rPr>
              <a:t> </a:t>
            </a:r>
            <a:r>
              <a:rPr lang="en" sz="1700">
                <a:solidFill>
                  <a:srgbClr val="208920"/>
                </a:solidFill>
                <a:highlight>
                  <a:srgbClr val="EFEFEF"/>
                </a:highlight>
                <a:latin typeface="Consolas"/>
                <a:ea typeface="Consolas"/>
                <a:cs typeface="Consolas"/>
                <a:sym typeface="Consolas"/>
              </a:rPr>
              <a:t>void</a:t>
            </a:r>
            <a:r>
              <a:rPr lang="en" sz="1700">
                <a:solidFill>
                  <a:schemeClr val="dk1"/>
                </a:solidFill>
                <a:highlight>
                  <a:srgbClr val="EFEFEF"/>
                </a:highlight>
                <a:latin typeface="Consolas"/>
                <a:ea typeface="Consolas"/>
                <a:cs typeface="Consolas"/>
                <a:sym typeface="Consolas"/>
              </a:rPr>
              <a:t> doStuff(</a:t>
            </a:r>
            <a:r>
              <a:rPr lang="en" sz="1700">
                <a:solidFill>
                  <a:srgbClr val="208920"/>
                </a:solidFill>
                <a:highlight>
                  <a:srgbClr val="EFEFEF"/>
                </a:highlight>
                <a:latin typeface="Consolas"/>
                <a:ea typeface="Consolas"/>
                <a:cs typeface="Consolas"/>
                <a:sym typeface="Consolas"/>
              </a:rPr>
              <a:t>Walrus</a:t>
            </a:r>
            <a:r>
              <a:rPr lang="en" sz="1700">
                <a:solidFill>
                  <a:schemeClr val="dk1"/>
                </a:solidFill>
                <a:highlight>
                  <a:srgbClr val="EFEFEF"/>
                </a:highlight>
                <a:latin typeface="Consolas"/>
                <a:ea typeface="Consolas"/>
                <a:cs typeface="Consolas"/>
                <a:sym typeface="Consolas"/>
              </a:rPr>
              <a:t> W, </a:t>
            </a:r>
            <a:r>
              <a:rPr lang="en" sz="1700">
                <a:solidFill>
                  <a:srgbClr val="208920"/>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x) {</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W.weight = W.weight - 100;</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x = x - 5;</a:t>
            </a:r>
            <a:endParaRPr sz="17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a:t>
            </a:r>
            <a:endParaRPr sz="1700"/>
          </a:p>
        </p:txBody>
      </p:sp>
      <p:sp>
        <p:nvSpPr>
          <p:cNvPr id="360" name="Shape 36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Does the call to doStuff(walrus, x) have an affect on </a:t>
            </a:r>
            <a:r>
              <a:rPr lang="en">
                <a:latin typeface="Consolas"/>
                <a:ea typeface="Consolas"/>
                <a:cs typeface="Consolas"/>
                <a:sym typeface="Consolas"/>
              </a:rPr>
              <a:t>walrus</a:t>
            </a:r>
            <a:r>
              <a:rPr lang="en"/>
              <a:t> and/or main’s </a:t>
            </a:r>
            <a:r>
              <a:rPr lang="en">
                <a:latin typeface="Consolas"/>
                <a:ea typeface="Consolas"/>
                <a:cs typeface="Consolas"/>
                <a:sym typeface="Consolas"/>
              </a:rPr>
              <a:t>x</a:t>
            </a:r>
            <a:r>
              <a:rPr lang="en"/>
              <a:t>?</a:t>
            </a:r>
            <a:endParaRPr/>
          </a:p>
          <a:p>
            <a:pPr indent="-355600" lvl="0" marL="457200" rtl="0">
              <a:spcBef>
                <a:spcPts val="600"/>
              </a:spcBef>
              <a:spcAft>
                <a:spcPts val="0"/>
              </a:spcAft>
              <a:buSzPts val="2000"/>
              <a:buAutoNum type="alphaUcPeriod"/>
            </a:pPr>
            <a:r>
              <a:rPr lang="en"/>
              <a:t>Neither will change.</a:t>
            </a:r>
            <a:endParaRPr/>
          </a:p>
          <a:p>
            <a:pPr indent="-355600" lvl="0" marL="457200" rtl="0">
              <a:spcBef>
                <a:spcPts val="0"/>
              </a:spcBef>
              <a:spcAft>
                <a:spcPts val="0"/>
              </a:spcAft>
              <a:buSzPts val="2000"/>
              <a:buAutoNum type="alphaUcPeriod"/>
            </a:pPr>
            <a:r>
              <a:rPr lang="en">
                <a:latin typeface="Consolas"/>
                <a:ea typeface="Consolas"/>
                <a:cs typeface="Consolas"/>
                <a:sym typeface="Consolas"/>
              </a:rPr>
              <a:t>walrus</a:t>
            </a:r>
            <a:r>
              <a:rPr lang="en"/>
              <a:t> will lose 100 lbs, but main’s </a:t>
            </a:r>
            <a:r>
              <a:rPr lang="en">
                <a:latin typeface="Consolas"/>
                <a:ea typeface="Consolas"/>
                <a:cs typeface="Consolas"/>
                <a:sym typeface="Consolas"/>
              </a:rPr>
              <a:t>x</a:t>
            </a:r>
            <a:r>
              <a:rPr lang="en"/>
              <a:t> will not change.</a:t>
            </a:r>
            <a:endParaRPr/>
          </a:p>
          <a:p>
            <a:pPr indent="-355600" lvl="0" marL="457200" rtl="0">
              <a:spcBef>
                <a:spcPts val="0"/>
              </a:spcBef>
              <a:spcAft>
                <a:spcPts val="0"/>
              </a:spcAft>
              <a:buSzPts val="2000"/>
              <a:buAutoNum type="alphaUcPeriod"/>
            </a:pPr>
            <a:r>
              <a:rPr lang="en">
                <a:latin typeface="Consolas"/>
                <a:ea typeface="Consolas"/>
                <a:cs typeface="Consolas"/>
                <a:sym typeface="Consolas"/>
              </a:rPr>
              <a:t>walrus</a:t>
            </a:r>
            <a:r>
              <a:rPr lang="en"/>
              <a:t> will not change, but main’s </a:t>
            </a:r>
            <a:r>
              <a:rPr lang="en">
                <a:latin typeface="Consolas"/>
                <a:ea typeface="Consolas"/>
                <a:cs typeface="Consolas"/>
                <a:sym typeface="Consolas"/>
              </a:rPr>
              <a:t>x</a:t>
            </a:r>
            <a:r>
              <a:rPr lang="en"/>
              <a:t> will decrease by 5.</a:t>
            </a:r>
            <a:endParaRPr/>
          </a:p>
          <a:p>
            <a:pPr indent="-355600" lvl="0" marL="457200" rtl="0">
              <a:spcBef>
                <a:spcPts val="0"/>
              </a:spcBef>
              <a:spcAft>
                <a:spcPts val="0"/>
              </a:spcAft>
              <a:buSzPts val="2000"/>
              <a:buAutoNum type="alphaUcPeriod"/>
            </a:pPr>
            <a:r>
              <a:rPr lang="en"/>
              <a:t>Both will decrease.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364" name="Shape 364"/>
        <p:cNvGrpSpPr/>
        <p:nvPr/>
      </p:nvGrpSpPr>
      <p:grpSpPr>
        <a:xfrm>
          <a:off x="0" y="0"/>
          <a:ext cx="0" cy="0"/>
          <a:chOff x="0" y="0"/>
          <a:chExt cx="0" cy="0"/>
        </a:xfrm>
      </p:grpSpPr>
      <p:sp>
        <p:nvSpPr>
          <p:cNvPr id="365" name="Shape 365"/>
          <p:cNvSpPr txBox="1"/>
          <p:nvPr>
            <p:ph type="title"/>
          </p:nvPr>
        </p:nvSpPr>
        <p:spPr>
          <a:xfrm>
            <a:off x="166800" y="92499"/>
            <a:ext cx="8229600" cy="886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Try to convince your neighbor of your answer:  </a:t>
            </a:r>
            <a:r>
              <a:rPr lang="en"/>
              <a:t>sp18.datastructur.es/lec -- 5th poll</a:t>
            </a:r>
            <a:endParaRPr/>
          </a:p>
        </p:txBody>
      </p:sp>
      <p:sp>
        <p:nvSpPr>
          <p:cNvPr id="366" name="Shape 366"/>
          <p:cNvSpPr txBox="1"/>
          <p:nvPr>
            <p:ph idx="1" type="body"/>
          </p:nvPr>
        </p:nvSpPr>
        <p:spPr>
          <a:xfrm>
            <a:off x="243000" y="7851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Does the call to doStuff(walrus, x) have an affect on </a:t>
            </a:r>
            <a:r>
              <a:rPr lang="en">
                <a:latin typeface="Consolas"/>
                <a:ea typeface="Consolas"/>
                <a:cs typeface="Consolas"/>
                <a:sym typeface="Consolas"/>
              </a:rPr>
              <a:t>walrus</a:t>
            </a:r>
            <a:r>
              <a:rPr lang="en"/>
              <a:t> and/or main’s </a:t>
            </a:r>
            <a:r>
              <a:rPr lang="en">
                <a:latin typeface="Consolas"/>
                <a:ea typeface="Consolas"/>
                <a:cs typeface="Consolas"/>
                <a:sym typeface="Consolas"/>
              </a:rPr>
              <a:t>x</a:t>
            </a:r>
            <a:r>
              <a:rPr lang="en"/>
              <a:t>?</a:t>
            </a:r>
            <a:endParaRPr/>
          </a:p>
          <a:p>
            <a:pPr indent="-355600" lvl="0" marL="457200" rtl="0">
              <a:spcBef>
                <a:spcPts val="600"/>
              </a:spcBef>
              <a:spcAft>
                <a:spcPts val="0"/>
              </a:spcAft>
              <a:buSzPts val="2000"/>
              <a:buAutoNum type="alphaUcPeriod"/>
            </a:pPr>
            <a:r>
              <a:rPr lang="en"/>
              <a:t>Neither will change.</a:t>
            </a:r>
            <a:endParaRPr/>
          </a:p>
          <a:p>
            <a:pPr indent="-355600" lvl="0" marL="457200" rtl="0">
              <a:spcBef>
                <a:spcPts val="0"/>
              </a:spcBef>
              <a:spcAft>
                <a:spcPts val="0"/>
              </a:spcAft>
              <a:buSzPts val="2000"/>
              <a:buAutoNum type="alphaUcPeriod"/>
            </a:pPr>
            <a:r>
              <a:rPr lang="en">
                <a:latin typeface="Consolas"/>
                <a:ea typeface="Consolas"/>
                <a:cs typeface="Consolas"/>
                <a:sym typeface="Consolas"/>
              </a:rPr>
              <a:t>walrus</a:t>
            </a:r>
            <a:r>
              <a:rPr lang="en"/>
              <a:t> will lose 100 lbs, but main’s </a:t>
            </a:r>
            <a:r>
              <a:rPr lang="en">
                <a:latin typeface="Consolas"/>
                <a:ea typeface="Consolas"/>
                <a:cs typeface="Consolas"/>
                <a:sym typeface="Consolas"/>
              </a:rPr>
              <a:t>x</a:t>
            </a:r>
            <a:r>
              <a:rPr lang="en"/>
              <a:t> will not change.</a:t>
            </a:r>
            <a:endParaRPr/>
          </a:p>
          <a:p>
            <a:pPr indent="-355600" lvl="0" marL="457200" rtl="0">
              <a:spcBef>
                <a:spcPts val="0"/>
              </a:spcBef>
              <a:spcAft>
                <a:spcPts val="0"/>
              </a:spcAft>
              <a:buSzPts val="2000"/>
              <a:buAutoNum type="alphaUcPeriod"/>
            </a:pPr>
            <a:r>
              <a:rPr lang="en">
                <a:latin typeface="Consolas"/>
                <a:ea typeface="Consolas"/>
                <a:cs typeface="Consolas"/>
                <a:sym typeface="Consolas"/>
              </a:rPr>
              <a:t>walrus</a:t>
            </a:r>
            <a:r>
              <a:rPr lang="en"/>
              <a:t> will not change, </a:t>
            </a:r>
            <a:r>
              <a:rPr lang="en"/>
              <a:t>but</a:t>
            </a:r>
            <a:r>
              <a:rPr lang="en"/>
              <a:t> main’s </a:t>
            </a:r>
            <a:r>
              <a:rPr lang="en">
                <a:latin typeface="Consolas"/>
                <a:ea typeface="Consolas"/>
                <a:cs typeface="Consolas"/>
                <a:sym typeface="Consolas"/>
              </a:rPr>
              <a:t>x</a:t>
            </a:r>
            <a:r>
              <a:rPr lang="en"/>
              <a:t> will decrease by 5.</a:t>
            </a:r>
            <a:endParaRPr/>
          </a:p>
          <a:p>
            <a:pPr indent="-355600" lvl="0" marL="457200" rtl="0">
              <a:spcBef>
                <a:spcPts val="0"/>
              </a:spcBef>
              <a:spcAft>
                <a:spcPts val="0"/>
              </a:spcAft>
              <a:buSzPts val="2000"/>
              <a:buAutoNum type="alphaUcPeriod"/>
            </a:pPr>
            <a:r>
              <a:rPr lang="en"/>
              <a:t>Both will decrease.</a:t>
            </a:r>
            <a:endParaRPr/>
          </a:p>
        </p:txBody>
      </p:sp>
      <p:sp>
        <p:nvSpPr>
          <p:cNvPr id="367" name="Shape 367"/>
          <p:cNvSpPr txBox="1"/>
          <p:nvPr/>
        </p:nvSpPr>
        <p:spPr>
          <a:xfrm>
            <a:off x="222025" y="3798425"/>
            <a:ext cx="2534700" cy="66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Answer: </a:t>
            </a:r>
            <a:r>
              <a:rPr lang="en" u="sng">
                <a:solidFill>
                  <a:schemeClr val="hlink"/>
                </a:solidFill>
                <a:hlinkClick r:id="rId3"/>
              </a:rPr>
              <a:t>http://goo.gl/ngsxkq</a:t>
            </a:r>
            <a:endParaRPr/>
          </a:p>
          <a:p>
            <a:pPr indent="0" lvl="0" marL="0" rtl="0">
              <a:spcBef>
                <a:spcPts val="0"/>
              </a:spcBef>
              <a:spcAft>
                <a:spcPts val="0"/>
              </a:spcAft>
              <a:buNone/>
            </a:pPr>
            <a:r>
              <a:t/>
            </a:r>
            <a:endParaRPr/>
          </a:p>
        </p:txBody>
      </p:sp>
      <p:sp>
        <p:nvSpPr>
          <p:cNvPr id="368" name="Shape 368"/>
          <p:cNvSpPr txBox="1"/>
          <p:nvPr/>
        </p:nvSpPr>
        <p:spPr>
          <a:xfrm>
            <a:off x="3342550" y="2277400"/>
            <a:ext cx="5702100" cy="286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600">
                <a:solidFill>
                  <a:srgbClr val="9C20EE"/>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lang="en" sz="1600">
                <a:solidFill>
                  <a:srgbClr val="208920"/>
                </a:solidFill>
                <a:highlight>
                  <a:srgbClr val="EFEFEF"/>
                </a:highlight>
                <a:latin typeface="Consolas"/>
                <a:ea typeface="Consolas"/>
                <a:cs typeface="Consolas"/>
                <a:sym typeface="Consolas"/>
              </a:rPr>
              <a:t>void</a:t>
            </a:r>
            <a:r>
              <a:rPr lang="en" sz="1600">
                <a:solidFill>
                  <a:schemeClr val="dk1"/>
                </a:solidFill>
                <a:highlight>
                  <a:srgbClr val="EFEFEF"/>
                </a:highlight>
                <a:latin typeface="Consolas"/>
                <a:ea typeface="Consolas"/>
                <a:cs typeface="Consolas"/>
                <a:sym typeface="Consolas"/>
              </a:rPr>
              <a:t> main(String[] args) {</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lang="en" sz="1600">
                <a:solidFill>
                  <a:srgbClr val="208920"/>
                </a:solidFill>
                <a:highlight>
                  <a:srgbClr val="EFEFEF"/>
                </a:highlight>
                <a:latin typeface="Consolas"/>
                <a:ea typeface="Consolas"/>
                <a:cs typeface="Consolas"/>
                <a:sym typeface="Consolas"/>
              </a:rPr>
              <a:t>Walrus</a:t>
            </a:r>
            <a:r>
              <a:rPr lang="en" sz="1600">
                <a:solidFill>
                  <a:schemeClr val="dk1"/>
                </a:solidFill>
                <a:highlight>
                  <a:srgbClr val="EFEFEF"/>
                </a:highlight>
                <a:latin typeface="Consolas"/>
                <a:ea typeface="Consolas"/>
                <a:cs typeface="Consolas"/>
                <a:sym typeface="Consolas"/>
              </a:rPr>
              <a:t> walrus = </a:t>
            </a:r>
            <a:r>
              <a:rPr b="1" lang="en" sz="1600">
                <a:solidFill>
                  <a:srgbClr val="9C20EE"/>
                </a:solidFill>
                <a:highlight>
                  <a:srgbClr val="EFEFEF"/>
                </a:highlight>
                <a:latin typeface="Consolas"/>
                <a:ea typeface="Consolas"/>
                <a:cs typeface="Consolas"/>
                <a:sym typeface="Consolas"/>
              </a:rPr>
              <a:t>new</a:t>
            </a:r>
            <a:r>
              <a:rPr lang="en" sz="1600">
                <a:solidFill>
                  <a:schemeClr val="dk1"/>
                </a:solidFill>
                <a:highlight>
                  <a:srgbClr val="EFEFEF"/>
                </a:highlight>
                <a:latin typeface="Consolas"/>
                <a:ea typeface="Consolas"/>
                <a:cs typeface="Consolas"/>
                <a:sym typeface="Consolas"/>
              </a:rPr>
              <a:t> Walrus(3500, 10.5);</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lang="en" sz="1600">
                <a:solidFill>
                  <a:srgbClr val="208920"/>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x = 9;</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doStuff(walrus, x);</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System.out.println(walrus);</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System.out.println(x);</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b="1" lang="en" sz="1600">
                <a:solidFill>
                  <a:srgbClr val="9C20EE"/>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lang="en" sz="1600">
                <a:solidFill>
                  <a:srgbClr val="208920"/>
                </a:solidFill>
                <a:highlight>
                  <a:srgbClr val="EFEFEF"/>
                </a:highlight>
                <a:latin typeface="Consolas"/>
                <a:ea typeface="Consolas"/>
                <a:cs typeface="Consolas"/>
                <a:sym typeface="Consolas"/>
              </a:rPr>
              <a:t>void</a:t>
            </a:r>
            <a:r>
              <a:rPr lang="en" sz="1600">
                <a:solidFill>
                  <a:schemeClr val="dk1"/>
                </a:solidFill>
                <a:highlight>
                  <a:srgbClr val="EFEFEF"/>
                </a:highlight>
                <a:latin typeface="Consolas"/>
                <a:ea typeface="Consolas"/>
                <a:cs typeface="Consolas"/>
                <a:sym typeface="Consolas"/>
              </a:rPr>
              <a:t> doStuff(</a:t>
            </a:r>
            <a:r>
              <a:rPr lang="en" sz="1600">
                <a:solidFill>
                  <a:srgbClr val="208920"/>
                </a:solidFill>
                <a:highlight>
                  <a:srgbClr val="EFEFEF"/>
                </a:highlight>
                <a:latin typeface="Consolas"/>
                <a:ea typeface="Consolas"/>
                <a:cs typeface="Consolas"/>
                <a:sym typeface="Consolas"/>
              </a:rPr>
              <a:t>Walrus</a:t>
            </a:r>
            <a:r>
              <a:rPr lang="en" sz="1600">
                <a:solidFill>
                  <a:schemeClr val="dk1"/>
                </a:solidFill>
                <a:highlight>
                  <a:srgbClr val="EFEFEF"/>
                </a:highlight>
                <a:latin typeface="Consolas"/>
                <a:ea typeface="Consolas"/>
                <a:cs typeface="Consolas"/>
                <a:sym typeface="Consolas"/>
              </a:rPr>
              <a:t> W, </a:t>
            </a:r>
            <a:r>
              <a:rPr lang="en" sz="1600">
                <a:solidFill>
                  <a:srgbClr val="208920"/>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x) {</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W.weight = W.weight - 100;</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x = x - 5;</a:t>
            </a:r>
            <a:endParaRPr sz="16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372" name="Shape 372"/>
        <p:cNvGrpSpPr/>
        <p:nvPr/>
      </p:nvGrpSpPr>
      <p:grpSpPr>
        <a:xfrm>
          <a:off x="0" y="0"/>
          <a:ext cx="0" cy="0"/>
          <a:chOff x="0" y="0"/>
          <a:chExt cx="0" cy="0"/>
        </a:xfrm>
      </p:grpSpPr>
      <p:sp>
        <p:nvSpPr>
          <p:cNvPr id="373" name="Shape 373"/>
          <p:cNvSpPr txBox="1"/>
          <p:nvPr>
            <p:ph type="title"/>
          </p:nvPr>
        </p:nvSpPr>
        <p:spPr>
          <a:xfrm>
            <a:off x="928950" y="1668850"/>
            <a:ext cx="7286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Instantiation of Arrays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Declaration and Instantiation of Arrays</a:t>
            </a:r>
            <a:endParaRPr/>
          </a:p>
        </p:txBody>
      </p:sp>
      <p:sp>
        <p:nvSpPr>
          <p:cNvPr id="379" name="Shape 37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Arrays are also Objects. As we’ve seen, objects are (usually)                        instantiated using the </a:t>
            </a:r>
            <a:r>
              <a:rPr b="1" i="1" lang="en"/>
              <a:t>new </a:t>
            </a:r>
            <a:r>
              <a:rPr lang="en"/>
              <a:t>keyword. </a:t>
            </a:r>
            <a:endParaRPr/>
          </a:p>
          <a:p>
            <a:pPr indent="-355600" lvl="0" marL="457200" rtl="0">
              <a:spcBef>
                <a:spcPts val="600"/>
              </a:spcBef>
              <a:spcAft>
                <a:spcPts val="0"/>
              </a:spcAft>
              <a:buSzPts val="2000"/>
              <a:buFont typeface="Consolas"/>
              <a:buChar char="●"/>
            </a:pPr>
            <a:r>
              <a:rPr lang="en">
                <a:solidFill>
                  <a:srgbClr val="208920"/>
                </a:solidFill>
                <a:latin typeface="Consolas"/>
                <a:ea typeface="Consolas"/>
                <a:cs typeface="Consolas"/>
                <a:sym typeface="Consolas"/>
              </a:rPr>
              <a:t>Planet</a:t>
            </a:r>
            <a:r>
              <a:rPr lang="en">
                <a:latin typeface="Consolas"/>
                <a:ea typeface="Consolas"/>
                <a:cs typeface="Consolas"/>
                <a:sym typeface="Consolas"/>
              </a:rPr>
              <a:t> p = new Planet(0, 0, 0, 0, 0, “blah.png”);</a:t>
            </a:r>
            <a:endParaRPr>
              <a:latin typeface="Consolas"/>
              <a:ea typeface="Consolas"/>
              <a:cs typeface="Consolas"/>
              <a:sym typeface="Consolas"/>
            </a:endParaRPr>
          </a:p>
          <a:p>
            <a:pPr indent="-355600" lvl="0" marL="457200" rtl="0">
              <a:spcBef>
                <a:spcPts val="0"/>
              </a:spcBef>
              <a:spcAft>
                <a:spcPts val="0"/>
              </a:spcAft>
              <a:buSzPts val="2000"/>
              <a:buFont typeface="Consolas"/>
              <a:buChar char="●"/>
            </a:pPr>
            <a:r>
              <a:rPr lang="en">
                <a:solidFill>
                  <a:srgbClr val="208920"/>
                </a:solidFill>
                <a:latin typeface="Consolas"/>
                <a:ea typeface="Consolas"/>
                <a:cs typeface="Consolas"/>
                <a:sym typeface="Consolas"/>
              </a:rPr>
              <a:t>int</a:t>
            </a:r>
            <a:r>
              <a:rPr lang="en">
                <a:latin typeface="Consolas"/>
                <a:ea typeface="Consolas"/>
                <a:cs typeface="Consolas"/>
                <a:sym typeface="Consolas"/>
              </a:rPr>
              <a:t>[] x = new int[]{0, 1, 2, 95, 4};</a:t>
            </a:r>
            <a:endParaRPr>
              <a:latin typeface="Consolas"/>
              <a:ea typeface="Consolas"/>
              <a:cs typeface="Consolas"/>
              <a:sym typeface="Consolas"/>
            </a:endParaRPr>
          </a:p>
          <a:p>
            <a:pPr indent="0" lvl="0" marL="0" rtl="0">
              <a:spcBef>
                <a:spcPts val="600"/>
              </a:spcBef>
              <a:spcAft>
                <a:spcPts val="0"/>
              </a:spcAft>
              <a:buNone/>
            </a:pPr>
            <a:r>
              <a:t/>
            </a:r>
            <a:endParaRPr/>
          </a:p>
          <a:p>
            <a:pPr indent="0" lvl="0" marL="0" rtl="0">
              <a:spcBef>
                <a:spcPts val="600"/>
              </a:spcBef>
              <a:spcAft>
                <a:spcPts val="0"/>
              </a:spcAft>
              <a:buNone/>
            </a:pPr>
            <a:r>
              <a:rPr lang="en">
                <a:solidFill>
                  <a:srgbClr val="208920"/>
                </a:solidFill>
                <a:latin typeface="Consolas"/>
                <a:ea typeface="Consolas"/>
                <a:cs typeface="Consolas"/>
                <a:sym typeface="Consolas"/>
              </a:rPr>
              <a:t>int</a:t>
            </a:r>
            <a:r>
              <a:rPr lang="en">
                <a:latin typeface="Consolas"/>
                <a:ea typeface="Consolas"/>
                <a:cs typeface="Consolas"/>
                <a:sym typeface="Consolas"/>
              </a:rPr>
              <a:t>[] a;</a:t>
            </a:r>
            <a:endParaRPr>
              <a:latin typeface="Consolas"/>
              <a:ea typeface="Consolas"/>
              <a:cs typeface="Consolas"/>
              <a:sym typeface="Consolas"/>
            </a:endParaRPr>
          </a:p>
          <a:p>
            <a:pPr indent="-355600" lvl="0" marL="457200" rtl="0">
              <a:spcBef>
                <a:spcPts val="600"/>
              </a:spcBef>
              <a:spcAft>
                <a:spcPts val="0"/>
              </a:spcAft>
              <a:buSzPts val="2000"/>
              <a:buChar char="●"/>
            </a:pPr>
            <a:r>
              <a:rPr lang="en"/>
              <a:t>Declaration creates a 64 bit box intended only for storing a reference to an int array. </a:t>
            </a:r>
            <a:r>
              <a:rPr b="1" lang="en"/>
              <a:t>No object is instantiated.</a:t>
            </a:r>
            <a:endParaRPr b="1"/>
          </a:p>
          <a:p>
            <a:pPr indent="0" lvl="0" marL="0" rtl="0">
              <a:spcBef>
                <a:spcPts val="600"/>
              </a:spcBef>
              <a:spcAft>
                <a:spcPts val="0"/>
              </a:spcAft>
              <a:buNone/>
            </a:pPr>
            <a:r>
              <a:t/>
            </a:r>
            <a:endParaRPr/>
          </a:p>
        </p:txBody>
      </p:sp>
      <p:sp>
        <p:nvSpPr>
          <p:cNvPr id="380" name="Shape 380"/>
          <p:cNvSpPr txBox="1"/>
          <p:nvPr/>
        </p:nvSpPr>
        <p:spPr>
          <a:xfrm>
            <a:off x="228600" y="3727800"/>
            <a:ext cx="8443800" cy="1263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lang="en" sz="2000">
                <a:solidFill>
                  <a:schemeClr val="dk1"/>
                </a:solidFill>
                <a:latin typeface="Consolas"/>
                <a:ea typeface="Consolas"/>
                <a:cs typeface="Consolas"/>
                <a:sym typeface="Consolas"/>
              </a:rPr>
              <a:t>new int[]{0, 1, 2, 95, 4};</a:t>
            </a:r>
            <a:endParaRPr sz="2000">
              <a:solidFill>
                <a:schemeClr val="dk1"/>
              </a:solidFill>
              <a:latin typeface="Consolas"/>
              <a:ea typeface="Consolas"/>
              <a:cs typeface="Consolas"/>
              <a:sym typeface="Consolas"/>
            </a:endParaRPr>
          </a:p>
          <a:p>
            <a:pPr indent="-355600" lvl="0" marL="457200" rtl="0">
              <a:spcBef>
                <a:spcPts val="6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Instantiates a new Object, in this case an int array.</a:t>
            </a:r>
            <a:endParaRPr sz="2000">
              <a:solidFill>
                <a:schemeClr val="dk1"/>
              </a:solidFill>
              <a:latin typeface="Calibri"/>
              <a:ea typeface="Calibri"/>
              <a:cs typeface="Calibri"/>
              <a:sym typeface="Calibri"/>
            </a:endParaRPr>
          </a:p>
          <a:p>
            <a:pPr indent="-355600" lvl="0" marL="457200" rtl="0">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Object is anonymous!</a:t>
            </a:r>
            <a:endParaRPr sz="2000">
              <a:solidFill>
                <a:schemeClr val="dk1"/>
              </a:solidFill>
              <a:latin typeface="Calibri"/>
              <a:ea typeface="Calibri"/>
              <a:cs typeface="Calibri"/>
              <a:sym typeface="Calibri"/>
            </a:endParaRPr>
          </a:p>
        </p:txBody>
      </p:sp>
      <p:pic>
        <p:nvPicPr>
          <p:cNvPr id="381" name="Shape 381"/>
          <p:cNvPicPr preferRelativeResize="0"/>
          <p:nvPr/>
        </p:nvPicPr>
        <p:blipFill>
          <a:blip r:embed="rId3">
            <a:alphaModFix/>
          </a:blip>
          <a:stretch>
            <a:fillRect/>
          </a:stretch>
        </p:blipFill>
        <p:spPr>
          <a:xfrm>
            <a:off x="6547650" y="4054150"/>
            <a:ext cx="1962150" cy="752475"/>
          </a:xfrm>
          <a:prstGeom prst="rect">
            <a:avLst/>
          </a:prstGeom>
          <a:noFill/>
          <a:ln>
            <a:noFill/>
          </a:ln>
        </p:spPr>
      </p:pic>
      <p:cxnSp>
        <p:nvCxnSpPr>
          <p:cNvPr id="382" name="Shape 382"/>
          <p:cNvCxnSpPr/>
          <p:nvPr/>
        </p:nvCxnSpPr>
        <p:spPr>
          <a:xfrm flipH="1">
            <a:off x="1415975" y="2367525"/>
            <a:ext cx="567000" cy="159600"/>
          </a:xfrm>
          <a:prstGeom prst="straightConnector1">
            <a:avLst/>
          </a:prstGeom>
          <a:noFill/>
          <a:ln cap="flat" cmpd="sng" w="19050">
            <a:solidFill>
              <a:srgbClr val="BE0712"/>
            </a:solidFill>
            <a:prstDash val="solid"/>
            <a:round/>
            <a:headEnd len="med" w="med" type="none"/>
            <a:tailEnd len="med" w="med" type="triangle"/>
          </a:ln>
        </p:spPr>
      </p:cxnSp>
      <p:sp>
        <p:nvSpPr>
          <p:cNvPr id="383" name="Shape 383"/>
          <p:cNvSpPr txBox="1"/>
          <p:nvPr/>
        </p:nvSpPr>
        <p:spPr>
          <a:xfrm>
            <a:off x="2000696" y="2101709"/>
            <a:ext cx="1860600" cy="40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E0712"/>
                </a:solidFill>
              </a:rPr>
              <a:t>Declaration</a:t>
            </a:r>
            <a:endParaRPr>
              <a:solidFill>
                <a:srgbClr val="BE0712"/>
              </a:solidFill>
            </a:endParaRPr>
          </a:p>
        </p:txBody>
      </p:sp>
      <p:grpSp>
        <p:nvGrpSpPr>
          <p:cNvPr id="384" name="Shape 384"/>
          <p:cNvGrpSpPr/>
          <p:nvPr/>
        </p:nvGrpSpPr>
        <p:grpSpPr>
          <a:xfrm>
            <a:off x="4027488" y="3611000"/>
            <a:ext cx="4368881" cy="407708"/>
            <a:chOff x="2401179" y="3611000"/>
            <a:chExt cx="4368881" cy="407708"/>
          </a:xfrm>
        </p:grpSpPr>
        <p:cxnSp>
          <p:nvCxnSpPr>
            <p:cNvPr id="385" name="Shape 385"/>
            <p:cNvCxnSpPr/>
            <p:nvPr/>
          </p:nvCxnSpPr>
          <p:spPr>
            <a:xfrm flipH="1">
              <a:off x="2401179" y="3859108"/>
              <a:ext cx="567000" cy="159600"/>
            </a:xfrm>
            <a:prstGeom prst="straightConnector1">
              <a:avLst/>
            </a:prstGeom>
            <a:noFill/>
            <a:ln cap="flat" cmpd="sng" w="19050">
              <a:solidFill>
                <a:srgbClr val="BE0712"/>
              </a:solidFill>
              <a:prstDash val="solid"/>
              <a:round/>
              <a:headEnd len="med" w="med" type="none"/>
              <a:tailEnd len="med" w="med" type="triangle"/>
            </a:ln>
          </p:spPr>
        </p:cxnSp>
        <p:sp>
          <p:nvSpPr>
            <p:cNvPr id="386" name="Shape 386"/>
            <p:cNvSpPr txBox="1"/>
            <p:nvPr/>
          </p:nvSpPr>
          <p:spPr>
            <a:xfrm>
              <a:off x="2968161" y="3611000"/>
              <a:ext cx="3801900" cy="40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E0712"/>
                  </a:solidFill>
                </a:rPr>
                <a:t>Instantiation (HW0 covers this syntax)</a:t>
              </a:r>
              <a:endParaRPr>
                <a:solidFill>
                  <a:srgbClr val="BE0712"/>
                </a:solidFill>
              </a:endParaRPr>
            </a:p>
          </p:txBody>
        </p:sp>
      </p:grpSp>
      <p:sp>
        <p:nvSpPr>
          <p:cNvPr id="387" name="Shape 387"/>
          <p:cNvSpPr txBox="1"/>
          <p:nvPr/>
        </p:nvSpPr>
        <p:spPr>
          <a:xfrm>
            <a:off x="5862725" y="4832725"/>
            <a:ext cx="3281100" cy="30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t>Minor technical note: I’m abusing the term instantiate a little by applying it to arrays.</a:t>
            </a:r>
            <a:endParaRPr sz="600"/>
          </a:p>
        </p:txBody>
      </p:sp>
      <p:pic>
        <p:nvPicPr>
          <p:cNvPr id="388" name="Shape 388"/>
          <p:cNvPicPr preferRelativeResize="0"/>
          <p:nvPr/>
        </p:nvPicPr>
        <p:blipFill>
          <a:blip r:embed="rId4">
            <a:alphaModFix/>
          </a:blip>
          <a:stretch>
            <a:fillRect/>
          </a:stretch>
        </p:blipFill>
        <p:spPr>
          <a:xfrm>
            <a:off x="6812913" y="3231956"/>
            <a:ext cx="942975"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Assignment of Arrays</a:t>
            </a:r>
            <a:endParaRPr/>
          </a:p>
        </p:txBody>
      </p:sp>
      <p:sp>
        <p:nvSpPr>
          <p:cNvPr id="394" name="Shape 394"/>
          <p:cNvSpPr txBox="1"/>
          <p:nvPr>
            <p:ph idx="1" type="body"/>
          </p:nvPr>
        </p:nvSpPr>
        <p:spPr>
          <a:xfrm>
            <a:off x="243000" y="556500"/>
            <a:ext cx="87000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rgbClr val="208920"/>
                </a:solidFill>
                <a:latin typeface="Consolas"/>
                <a:ea typeface="Consolas"/>
                <a:cs typeface="Consolas"/>
                <a:sym typeface="Consolas"/>
              </a:rPr>
              <a:t>int</a:t>
            </a:r>
            <a:r>
              <a:rPr lang="en">
                <a:latin typeface="Consolas"/>
                <a:ea typeface="Consolas"/>
                <a:cs typeface="Consolas"/>
                <a:sym typeface="Consolas"/>
              </a:rPr>
              <a:t>[] a = new int[]{0, 1, 2, 95, 4};</a:t>
            </a:r>
            <a:endParaRPr>
              <a:latin typeface="Consolas"/>
              <a:ea typeface="Consolas"/>
              <a:cs typeface="Consolas"/>
              <a:sym typeface="Consolas"/>
            </a:endParaRPr>
          </a:p>
          <a:p>
            <a:pPr indent="-355600" lvl="0" marL="457200" rtl="0">
              <a:spcBef>
                <a:spcPts val="600"/>
              </a:spcBef>
              <a:spcAft>
                <a:spcPts val="0"/>
              </a:spcAft>
              <a:buSzPts val="2000"/>
              <a:buChar char="●"/>
            </a:pPr>
            <a:r>
              <a:rPr lang="en"/>
              <a:t>Creates a 64 bit box for storing an int array address. (declaration)</a:t>
            </a:r>
            <a:endParaRPr/>
          </a:p>
          <a:p>
            <a:pPr indent="-355600" lvl="0" marL="457200" rtl="0">
              <a:spcBef>
                <a:spcPts val="0"/>
              </a:spcBef>
              <a:spcAft>
                <a:spcPts val="0"/>
              </a:spcAft>
              <a:buSzPts val="2000"/>
              <a:buChar char="●"/>
            </a:pPr>
            <a:r>
              <a:rPr lang="en"/>
              <a:t>Creates a new Object, in this case an int array. (instantiation)</a:t>
            </a:r>
            <a:endParaRPr/>
          </a:p>
          <a:p>
            <a:pPr indent="-355600" lvl="0" marL="457200" rtl="0">
              <a:spcBef>
                <a:spcPts val="0"/>
              </a:spcBef>
              <a:spcAft>
                <a:spcPts val="0"/>
              </a:spcAft>
              <a:buSzPts val="2000"/>
              <a:buChar char="●"/>
            </a:pPr>
            <a:r>
              <a:rPr lang="en"/>
              <a:t>Puts the address of this new Object into the 64 bit box named a. (assignment)</a:t>
            </a:r>
            <a:endParaRPr/>
          </a:p>
          <a:p>
            <a:pPr indent="0" lvl="0" marL="0" rtl="0">
              <a:spcBef>
                <a:spcPts val="600"/>
              </a:spcBef>
              <a:spcAft>
                <a:spcPts val="0"/>
              </a:spcAft>
              <a:buNone/>
            </a:pPr>
            <a:r>
              <a:t/>
            </a:r>
            <a:endParaRPr/>
          </a:p>
          <a:p>
            <a:pPr indent="0" lvl="0" marL="0" rtl="0">
              <a:spcBef>
                <a:spcPts val="600"/>
              </a:spcBef>
              <a:spcAft>
                <a:spcPts val="0"/>
              </a:spcAft>
              <a:buNone/>
            </a:pPr>
            <a:r>
              <a:rPr lang="en"/>
              <a:t>Note: Instantiated objects can be lost!</a:t>
            </a:r>
            <a:endParaRPr/>
          </a:p>
          <a:p>
            <a:pPr indent="-355600" lvl="0" marL="457200" rtl="0">
              <a:spcBef>
                <a:spcPts val="600"/>
              </a:spcBef>
              <a:spcAft>
                <a:spcPts val="0"/>
              </a:spcAft>
              <a:buSzPts val="2000"/>
              <a:buChar char="●"/>
            </a:pPr>
            <a:r>
              <a:rPr lang="en"/>
              <a:t>If we were to reassign a to something else, we’d never be able to get the original Object back!</a:t>
            </a:r>
            <a:endParaRPr/>
          </a:p>
          <a:p>
            <a:pPr indent="0" lvl="0" marL="0" rtl="0">
              <a:spcBef>
                <a:spcPts val="600"/>
              </a:spcBef>
              <a:spcAft>
                <a:spcPts val="0"/>
              </a:spcAft>
              <a:buNone/>
            </a:pPr>
            <a:r>
              <a:t/>
            </a:r>
            <a:endParaRPr/>
          </a:p>
        </p:txBody>
      </p:sp>
      <p:pic>
        <p:nvPicPr>
          <p:cNvPr id="395" name="Shape 395"/>
          <p:cNvPicPr preferRelativeResize="0"/>
          <p:nvPr/>
        </p:nvPicPr>
        <p:blipFill>
          <a:blip r:embed="rId3">
            <a:alphaModFix/>
          </a:blip>
          <a:stretch>
            <a:fillRect/>
          </a:stretch>
        </p:blipFill>
        <p:spPr>
          <a:xfrm>
            <a:off x="5275900" y="3852400"/>
            <a:ext cx="3667125" cy="657225"/>
          </a:xfrm>
          <a:prstGeom prst="rect">
            <a:avLst/>
          </a:prstGeom>
          <a:noFill/>
          <a:ln>
            <a:noFill/>
          </a:ln>
        </p:spPr>
      </p:pic>
      <p:pic>
        <p:nvPicPr>
          <p:cNvPr id="396" name="Shape 396"/>
          <p:cNvPicPr preferRelativeResize="0"/>
          <p:nvPr/>
        </p:nvPicPr>
        <p:blipFill>
          <a:blip r:embed="rId4">
            <a:alphaModFix/>
          </a:blip>
          <a:stretch>
            <a:fillRect/>
          </a:stretch>
        </p:blipFill>
        <p:spPr>
          <a:xfrm>
            <a:off x="5613900" y="3885738"/>
            <a:ext cx="2466975" cy="590550"/>
          </a:xfrm>
          <a:prstGeom prst="rect">
            <a:avLst/>
          </a:prstGeom>
          <a:noFill/>
          <a:ln>
            <a:noFill/>
          </a:ln>
        </p:spPr>
      </p:pic>
      <p:pic>
        <p:nvPicPr>
          <p:cNvPr id="397" name="Shape 397"/>
          <p:cNvPicPr preferRelativeResize="0"/>
          <p:nvPr/>
        </p:nvPicPr>
        <p:blipFill>
          <a:blip r:embed="rId5">
            <a:alphaModFix/>
          </a:blip>
          <a:stretch>
            <a:fillRect/>
          </a:stretch>
        </p:blipFill>
        <p:spPr>
          <a:xfrm rot="1116000">
            <a:off x="6263375" y="4635150"/>
            <a:ext cx="1943100" cy="609600"/>
          </a:xfrm>
          <a:prstGeom prst="rect">
            <a:avLst/>
          </a:prstGeom>
          <a:noFill/>
          <a:ln>
            <a:noFill/>
          </a:ln>
        </p:spPr>
      </p:pic>
      <p:cxnSp>
        <p:nvCxnSpPr>
          <p:cNvPr id="398" name="Shape 398"/>
          <p:cNvCxnSpPr/>
          <p:nvPr/>
        </p:nvCxnSpPr>
        <p:spPr>
          <a:xfrm flipH="1">
            <a:off x="5516550" y="653825"/>
            <a:ext cx="215400" cy="241200"/>
          </a:xfrm>
          <a:prstGeom prst="straightConnector1">
            <a:avLst/>
          </a:prstGeom>
          <a:noFill/>
          <a:ln cap="flat" cmpd="sng" w="19050">
            <a:solidFill>
              <a:srgbClr val="BE0712"/>
            </a:solidFill>
            <a:prstDash val="solid"/>
            <a:round/>
            <a:headEnd len="med" w="med" type="none"/>
            <a:tailEnd len="med" w="med" type="triangle"/>
          </a:ln>
        </p:spPr>
      </p:cxnSp>
      <p:sp>
        <p:nvSpPr>
          <p:cNvPr id="399" name="Shape 399"/>
          <p:cNvSpPr txBox="1"/>
          <p:nvPr/>
        </p:nvSpPr>
        <p:spPr>
          <a:xfrm>
            <a:off x="4888013" y="34289"/>
            <a:ext cx="2408400" cy="40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E0712"/>
                </a:solidFill>
              </a:rPr>
              <a:t>Declaration, instantiation, and assignment.</a:t>
            </a:r>
            <a:endParaRPr>
              <a:solidFill>
                <a:srgbClr val="BE0712"/>
              </a:solidFill>
            </a:endParaRPr>
          </a:p>
        </p:txBody>
      </p:sp>
      <p:sp>
        <p:nvSpPr>
          <p:cNvPr id="400" name="Shape 400"/>
          <p:cNvSpPr txBox="1"/>
          <p:nvPr/>
        </p:nvSpPr>
        <p:spPr>
          <a:xfrm>
            <a:off x="4138898" y="3359225"/>
            <a:ext cx="12132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E0712"/>
                </a:solidFill>
              </a:rPr>
              <a:t>Declaration</a:t>
            </a:r>
            <a:endParaRPr>
              <a:solidFill>
                <a:srgbClr val="BE0712"/>
              </a:solidFill>
            </a:endParaRPr>
          </a:p>
        </p:txBody>
      </p:sp>
      <p:sp>
        <p:nvSpPr>
          <p:cNvPr id="401" name="Shape 401"/>
          <p:cNvSpPr txBox="1"/>
          <p:nvPr/>
        </p:nvSpPr>
        <p:spPr>
          <a:xfrm>
            <a:off x="7328630" y="3189259"/>
            <a:ext cx="18606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E0712"/>
                </a:solidFill>
              </a:rPr>
              <a:t>Instantiation</a:t>
            </a:r>
            <a:endParaRPr>
              <a:solidFill>
                <a:srgbClr val="BE0712"/>
              </a:solidFill>
            </a:endParaRPr>
          </a:p>
        </p:txBody>
      </p:sp>
      <p:sp>
        <p:nvSpPr>
          <p:cNvPr id="402" name="Shape 402"/>
          <p:cNvSpPr txBox="1"/>
          <p:nvPr/>
        </p:nvSpPr>
        <p:spPr>
          <a:xfrm>
            <a:off x="5657561" y="3113050"/>
            <a:ext cx="12132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E0712"/>
                </a:solidFill>
              </a:rPr>
              <a:t>Assignment</a:t>
            </a:r>
            <a:endParaRPr>
              <a:solidFill>
                <a:srgbClr val="BE0712"/>
              </a:solidFill>
            </a:endParaRPr>
          </a:p>
        </p:txBody>
      </p:sp>
      <p:cxnSp>
        <p:nvCxnSpPr>
          <p:cNvPr id="403" name="Shape 403"/>
          <p:cNvCxnSpPr>
            <a:stCxn id="400" idx="2"/>
          </p:cNvCxnSpPr>
          <p:nvPr/>
        </p:nvCxnSpPr>
        <p:spPr>
          <a:xfrm>
            <a:off x="4745498" y="3766925"/>
            <a:ext cx="587700" cy="135300"/>
          </a:xfrm>
          <a:prstGeom prst="straightConnector1">
            <a:avLst/>
          </a:prstGeom>
          <a:noFill/>
          <a:ln cap="flat" cmpd="sng" w="19050">
            <a:solidFill>
              <a:srgbClr val="BE0712"/>
            </a:solidFill>
            <a:prstDash val="solid"/>
            <a:round/>
            <a:headEnd len="med" w="med" type="none"/>
            <a:tailEnd len="med" w="med" type="triangle"/>
          </a:ln>
        </p:spPr>
      </p:cxnSp>
      <p:cxnSp>
        <p:nvCxnSpPr>
          <p:cNvPr id="404" name="Shape 404"/>
          <p:cNvCxnSpPr>
            <a:stCxn id="401" idx="2"/>
          </p:cNvCxnSpPr>
          <p:nvPr/>
        </p:nvCxnSpPr>
        <p:spPr>
          <a:xfrm flipH="1">
            <a:off x="7762730" y="3596959"/>
            <a:ext cx="496200" cy="305400"/>
          </a:xfrm>
          <a:prstGeom prst="straightConnector1">
            <a:avLst/>
          </a:prstGeom>
          <a:noFill/>
          <a:ln cap="flat" cmpd="sng" w="19050">
            <a:solidFill>
              <a:srgbClr val="BE0712"/>
            </a:solidFill>
            <a:prstDash val="solid"/>
            <a:round/>
            <a:headEnd len="med" w="med" type="none"/>
            <a:tailEnd len="med" w="med" type="triangle"/>
          </a:ln>
        </p:spPr>
      </p:cxnSp>
      <p:cxnSp>
        <p:nvCxnSpPr>
          <p:cNvPr id="405" name="Shape 405"/>
          <p:cNvCxnSpPr>
            <a:stCxn id="402" idx="2"/>
          </p:cNvCxnSpPr>
          <p:nvPr/>
        </p:nvCxnSpPr>
        <p:spPr>
          <a:xfrm flipH="1">
            <a:off x="5997461" y="3520750"/>
            <a:ext cx="266700" cy="438300"/>
          </a:xfrm>
          <a:prstGeom prst="straightConnector1">
            <a:avLst/>
          </a:prstGeom>
          <a:noFill/>
          <a:ln cap="flat" cmpd="sng" w="19050">
            <a:solidFill>
              <a:srgbClr val="BE071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xit" presetID="10" presetSubtype="0">
                                  <p:stCondLst>
                                    <p:cond delay="0"/>
                                  </p:stCondLst>
                                  <p:childTnLst>
                                    <p:animEffect filter="fade" transition="out">
                                      <p:cBhvr>
                                        <p:cTn dur="1"/>
                                        <p:tgtEl>
                                          <p:spTgt spid="395"/>
                                        </p:tgtEl>
                                      </p:cBhvr>
                                    </p:animEffect>
                                    <p:set>
                                      <p:cBhvr>
                                        <p:cTn dur="1" fill="hold">
                                          <p:stCondLst>
                                            <p:cond delay="0"/>
                                          </p:stCondLst>
                                        </p:cTn>
                                        <p:tgtEl>
                                          <p:spTgt spid="3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409" name="Shape 409"/>
        <p:cNvGrpSpPr/>
        <p:nvPr/>
      </p:nvGrpSpPr>
      <p:grpSpPr>
        <a:xfrm>
          <a:off x="0" y="0"/>
          <a:ext cx="0" cy="0"/>
          <a:chOff x="0" y="0"/>
          <a:chExt cx="0" cy="0"/>
        </a:xfrm>
      </p:grpSpPr>
      <p:sp>
        <p:nvSpPr>
          <p:cNvPr id="410" name="Shape 410"/>
          <p:cNvSpPr txBox="1"/>
          <p:nvPr>
            <p:ph type="title"/>
          </p:nvPr>
        </p:nvSpPr>
        <p:spPr>
          <a:xfrm>
            <a:off x="928950" y="2247450"/>
            <a:ext cx="7286100" cy="648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IntList and Linked Data Structures</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IntList</a:t>
            </a:r>
            <a:endParaRPr/>
          </a:p>
        </p:txBody>
      </p:sp>
      <p:sp>
        <p:nvSpPr>
          <p:cNvPr id="416" name="Shape 416"/>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Let’s define an </a:t>
            </a:r>
            <a:r>
              <a:rPr lang="en">
                <a:latin typeface="Consolas"/>
                <a:ea typeface="Consolas"/>
                <a:cs typeface="Consolas"/>
                <a:sym typeface="Consolas"/>
              </a:rPr>
              <a:t>IntList</a:t>
            </a:r>
            <a:r>
              <a:rPr lang="en"/>
              <a:t> as an object containing two member variables:</a:t>
            </a:r>
            <a:endParaRPr/>
          </a:p>
          <a:p>
            <a:pPr indent="-355600" lvl="0" marL="457200" rtl="0">
              <a:spcBef>
                <a:spcPts val="600"/>
              </a:spcBef>
              <a:spcAft>
                <a:spcPts val="0"/>
              </a:spcAft>
              <a:buSzPts val="2000"/>
              <a:buFont typeface="Consolas"/>
              <a:buChar char="●"/>
            </a:pPr>
            <a:r>
              <a:rPr lang="en">
                <a:latin typeface="Consolas"/>
                <a:ea typeface="Consolas"/>
                <a:cs typeface="Consolas"/>
                <a:sym typeface="Consolas"/>
              </a:rPr>
              <a:t>int first;</a:t>
            </a:r>
            <a:endParaRPr>
              <a:latin typeface="Consolas"/>
              <a:ea typeface="Consolas"/>
              <a:cs typeface="Consolas"/>
              <a:sym typeface="Consolas"/>
            </a:endParaRPr>
          </a:p>
          <a:p>
            <a:pPr indent="-355600" lvl="0" marL="457200" rtl="0">
              <a:spcBef>
                <a:spcPts val="0"/>
              </a:spcBef>
              <a:spcAft>
                <a:spcPts val="0"/>
              </a:spcAft>
              <a:buSzPts val="2000"/>
              <a:buFont typeface="Ubuntu Mono"/>
              <a:buChar char="●"/>
            </a:pPr>
            <a:r>
              <a:rPr lang="en">
                <a:latin typeface="Consolas"/>
                <a:ea typeface="Consolas"/>
                <a:cs typeface="Consolas"/>
                <a:sym typeface="Consolas"/>
              </a:rPr>
              <a:t>IntList rest;</a:t>
            </a:r>
            <a:endParaRPr>
              <a:latin typeface="Consolas"/>
              <a:ea typeface="Consolas"/>
              <a:cs typeface="Consolas"/>
              <a:sym typeface="Consolas"/>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
              <a:t>And define two versions of the same method:</a:t>
            </a:r>
            <a:endParaRPr/>
          </a:p>
          <a:p>
            <a:pPr indent="-355600" lvl="0" marL="457200" rtl="0">
              <a:spcBef>
                <a:spcPts val="600"/>
              </a:spcBef>
              <a:spcAft>
                <a:spcPts val="0"/>
              </a:spcAft>
              <a:buSzPts val="2000"/>
              <a:buFont typeface="Consolas"/>
              <a:buChar char="●"/>
            </a:pPr>
            <a:r>
              <a:rPr lang="en">
                <a:latin typeface="Consolas"/>
                <a:ea typeface="Consolas"/>
                <a:cs typeface="Consolas"/>
                <a:sym typeface="Consolas"/>
              </a:rPr>
              <a:t>size()</a:t>
            </a:r>
            <a:endParaRPr>
              <a:latin typeface="Consolas"/>
              <a:ea typeface="Consolas"/>
              <a:cs typeface="Consolas"/>
              <a:sym typeface="Consolas"/>
            </a:endParaRPr>
          </a:p>
          <a:p>
            <a:pPr indent="-355600" lvl="0" marL="457200" rtl="0">
              <a:spcBef>
                <a:spcPts val="0"/>
              </a:spcBef>
              <a:spcAft>
                <a:spcPts val="0"/>
              </a:spcAft>
              <a:buSzPts val="2000"/>
              <a:buChar char="●"/>
            </a:pPr>
            <a:r>
              <a:rPr lang="en">
                <a:latin typeface="Consolas"/>
                <a:ea typeface="Consolas"/>
                <a:cs typeface="Consolas"/>
                <a:sym typeface="Consolas"/>
              </a:rPr>
              <a:t>iterativeSize()</a:t>
            </a:r>
            <a:br>
              <a:rPr lang="en"/>
            </a:br>
            <a:br>
              <a:rPr lang="en"/>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 name="Shape 47"/>
        <p:cNvGrpSpPr/>
        <p:nvPr/>
      </p:nvGrpSpPr>
      <p:grpSpPr>
        <a:xfrm>
          <a:off x="0" y="0"/>
          <a:ext cx="0" cy="0"/>
          <a:chOff x="0" y="0"/>
          <a:chExt cx="0" cy="0"/>
        </a:xfrm>
      </p:grpSpPr>
      <p:sp>
        <p:nvSpPr>
          <p:cNvPr id="48" name="Shape 48"/>
          <p:cNvSpPr txBox="1"/>
          <p:nvPr>
            <p:ph type="ctrTitle"/>
          </p:nvPr>
        </p:nvSpPr>
        <p:spPr>
          <a:xfrm>
            <a:off x="211425" y="1941275"/>
            <a:ext cx="5206200" cy="784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CS61B: Spring 2018</a:t>
            </a:r>
            <a:endParaRPr/>
          </a:p>
        </p:txBody>
      </p:sp>
      <p:sp>
        <p:nvSpPr>
          <p:cNvPr id="49" name="Shape 49"/>
          <p:cNvSpPr txBox="1"/>
          <p:nvPr>
            <p:ph idx="1" type="subTitle"/>
          </p:nvPr>
        </p:nvSpPr>
        <p:spPr>
          <a:xfrm>
            <a:off x="161925" y="2688525"/>
            <a:ext cx="5765700" cy="16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Lecture 3: References and Recursion</a:t>
            </a:r>
            <a:endParaRPr/>
          </a:p>
          <a:p>
            <a:pPr indent="-381000" lvl="0" marL="457200" rtl="0">
              <a:spcBef>
                <a:spcPts val="0"/>
              </a:spcBef>
              <a:spcAft>
                <a:spcPts val="0"/>
              </a:spcAft>
              <a:buSzPts val="2400"/>
              <a:buChar char="●"/>
            </a:pPr>
            <a:r>
              <a:rPr lang="en"/>
              <a:t>Primitive Types</a:t>
            </a:r>
            <a:endParaRPr/>
          </a:p>
          <a:p>
            <a:pPr indent="-381000" lvl="0" marL="457200" rtl="0">
              <a:spcBef>
                <a:spcPts val="0"/>
              </a:spcBef>
              <a:spcAft>
                <a:spcPts val="0"/>
              </a:spcAft>
              <a:buSzPts val="2400"/>
              <a:buChar char="●"/>
            </a:pPr>
            <a:r>
              <a:rPr lang="en"/>
              <a:t>Reference Types</a:t>
            </a:r>
            <a:endParaRPr/>
          </a:p>
          <a:p>
            <a:pPr indent="-381000" lvl="0" marL="457200" rtl="0">
              <a:spcBef>
                <a:spcPts val="0"/>
              </a:spcBef>
              <a:spcAft>
                <a:spcPts val="0"/>
              </a:spcAft>
              <a:buSzPts val="2400"/>
              <a:buChar char="●"/>
            </a:pPr>
            <a:r>
              <a:rPr lang="en"/>
              <a:t>Linked Data Structures</a:t>
            </a:r>
            <a:endParaRPr/>
          </a:p>
        </p:txBody>
      </p:sp>
      <p:pic>
        <p:nvPicPr>
          <p:cNvPr id="50" name="Shape 50"/>
          <p:cNvPicPr preferRelativeResize="0"/>
          <p:nvPr/>
        </p:nvPicPr>
        <p:blipFill>
          <a:blip r:embed="rId3">
            <a:alphaModFix/>
          </a:blip>
          <a:stretch>
            <a:fillRect/>
          </a:stretch>
        </p:blipFill>
        <p:spPr>
          <a:xfrm>
            <a:off x="8686800" y="4983478"/>
            <a:ext cx="457200" cy="160022"/>
          </a:xfrm>
          <a:prstGeom prst="rect">
            <a:avLst/>
          </a:prstGeom>
          <a:noFill/>
          <a:ln>
            <a:noFill/>
          </a:ln>
        </p:spPr>
      </p:pic>
      <p:sp>
        <p:nvSpPr>
          <p:cNvPr id="51" name="Shape 51"/>
          <p:cNvSpPr txBox="1"/>
          <p:nvPr/>
        </p:nvSpPr>
        <p:spPr>
          <a:xfrm>
            <a:off x="8578500" y="4793875"/>
            <a:ext cx="655200" cy="20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1155CC"/>
                </a:solidFill>
                <a:latin typeface="Calibri"/>
                <a:ea typeface="Calibri"/>
                <a:cs typeface="Calibri"/>
                <a:sym typeface="Calibri"/>
                <a:hlinkClick r:id="rId4"/>
              </a:rPr>
              <a:t>datastructur.es</a:t>
            </a:r>
            <a:endParaRPr sz="600">
              <a:latin typeface="Calibri"/>
              <a:ea typeface="Calibri"/>
              <a:cs typeface="Calibri"/>
              <a:sym typeface="Calibri"/>
            </a:endParaRPr>
          </a:p>
        </p:txBody>
      </p:sp>
      <p:grpSp>
        <p:nvGrpSpPr>
          <p:cNvPr id="52" name="Shape 52"/>
          <p:cNvGrpSpPr/>
          <p:nvPr/>
        </p:nvGrpSpPr>
        <p:grpSpPr>
          <a:xfrm>
            <a:off x="5156925" y="305800"/>
            <a:ext cx="3421575" cy="1923504"/>
            <a:chOff x="5156925" y="305800"/>
            <a:chExt cx="3421575" cy="1923504"/>
          </a:xfrm>
        </p:grpSpPr>
        <p:pic>
          <p:nvPicPr>
            <p:cNvPr id="53" name="Shape 53"/>
            <p:cNvPicPr preferRelativeResize="0"/>
            <p:nvPr/>
          </p:nvPicPr>
          <p:blipFill>
            <a:blip r:embed="rId5">
              <a:alphaModFix/>
            </a:blip>
            <a:stretch>
              <a:fillRect/>
            </a:stretch>
          </p:blipFill>
          <p:spPr>
            <a:xfrm>
              <a:off x="5156925" y="305800"/>
              <a:ext cx="3421575" cy="1923504"/>
            </a:xfrm>
            <a:prstGeom prst="rect">
              <a:avLst/>
            </a:prstGeom>
            <a:noFill/>
            <a:ln>
              <a:noFill/>
            </a:ln>
          </p:spPr>
        </p:pic>
        <p:sp>
          <p:nvSpPr>
            <p:cNvPr id="54" name="Shape 54"/>
            <p:cNvSpPr txBox="1"/>
            <p:nvPr/>
          </p:nvSpPr>
          <p:spPr>
            <a:xfrm>
              <a:off x="5447625" y="1307450"/>
              <a:ext cx="1006800" cy="207600"/>
            </a:xfrm>
            <a:prstGeom prst="rect">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latin typeface="Lato Black"/>
                  <a:ea typeface="Lato Black"/>
                  <a:cs typeface="Lato Black"/>
                  <a:sym typeface="Lato Black"/>
                </a:rPr>
                <a:t>Josh Hug?</a:t>
              </a:r>
              <a:endParaRPr>
                <a:latin typeface="Lato Black"/>
                <a:ea typeface="Lato Black"/>
                <a:cs typeface="Lato Black"/>
                <a:sym typeface="Lato Black"/>
              </a:endParaRPr>
            </a:p>
          </p:txBody>
        </p:sp>
        <p:pic>
          <p:nvPicPr>
            <p:cNvPr id="55" name="Shape 55"/>
            <p:cNvPicPr preferRelativeResize="0"/>
            <p:nvPr/>
          </p:nvPicPr>
          <p:blipFill rotWithShape="1">
            <a:blip r:embed="rId6">
              <a:alphaModFix/>
            </a:blip>
            <a:srcRect b="22167" l="0" r="0" t="11760"/>
            <a:stretch/>
          </p:blipFill>
          <p:spPr>
            <a:xfrm rot="-1424765">
              <a:off x="6968012" y="428164"/>
              <a:ext cx="766849" cy="7569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420" name="Shape 420"/>
        <p:cNvGrpSpPr/>
        <p:nvPr/>
      </p:nvGrpSpPr>
      <p:grpSpPr>
        <a:xfrm>
          <a:off x="0" y="0"/>
          <a:ext cx="0" cy="0"/>
          <a:chOff x="0" y="0"/>
          <a:chExt cx="0" cy="0"/>
        </a:xfrm>
      </p:grpSpPr>
      <p:sp>
        <p:nvSpPr>
          <p:cNvPr id="421" name="Shape 42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Challenge</a:t>
            </a:r>
            <a:endParaRPr/>
          </a:p>
        </p:txBody>
      </p:sp>
      <p:sp>
        <p:nvSpPr>
          <p:cNvPr id="422" name="Shape 42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Write a method </a:t>
            </a:r>
            <a:r>
              <a:rPr lang="en">
                <a:latin typeface="Consolas"/>
                <a:ea typeface="Consolas"/>
                <a:cs typeface="Consolas"/>
                <a:sym typeface="Consolas"/>
              </a:rPr>
              <a:t>int get(int i)</a:t>
            </a:r>
            <a:r>
              <a:rPr lang="en"/>
              <a:t> that returns the ith item in the list.</a:t>
            </a:r>
            <a:endParaRPr/>
          </a:p>
          <a:p>
            <a:pPr indent="-355600" lvl="0" marL="457200" rtl="0">
              <a:spcBef>
                <a:spcPts val="600"/>
              </a:spcBef>
              <a:spcAft>
                <a:spcPts val="0"/>
              </a:spcAft>
              <a:buSzPts val="2000"/>
              <a:buChar char="●"/>
            </a:pPr>
            <a:r>
              <a:rPr lang="en"/>
              <a:t>For simplicity, OK to assume the item exists.</a:t>
            </a:r>
            <a:endParaRPr/>
          </a:p>
          <a:p>
            <a:pPr indent="-355600" lvl="0" marL="457200" rtl="0">
              <a:spcBef>
                <a:spcPts val="0"/>
              </a:spcBef>
              <a:spcAft>
                <a:spcPts val="0"/>
              </a:spcAft>
              <a:buSzPts val="2000"/>
              <a:buChar char="●"/>
            </a:pPr>
            <a:r>
              <a:rPr lang="en"/>
              <a:t>Front item is the 0th item.</a:t>
            </a:r>
            <a:endParaRPr/>
          </a:p>
          <a:p>
            <a:pPr indent="0" lvl="0" marL="0" rtl="0">
              <a:spcBef>
                <a:spcPts val="600"/>
              </a:spcBef>
              <a:spcAft>
                <a:spcPts val="0"/>
              </a:spcAft>
              <a:buNone/>
            </a:pPr>
            <a:r>
              <a:t/>
            </a:r>
            <a:endParaRPr/>
          </a:p>
          <a:p>
            <a:pPr indent="0" lvl="0" marL="0" rtl="0">
              <a:spcBef>
                <a:spcPts val="600"/>
              </a:spcBef>
              <a:spcAft>
                <a:spcPts val="0"/>
              </a:spcAft>
              <a:buNone/>
            </a:pPr>
            <a:r>
              <a:rPr lang="en"/>
              <a:t>Ways to work:</a:t>
            </a:r>
            <a:endParaRPr/>
          </a:p>
          <a:p>
            <a:pPr indent="-355600" lvl="0" marL="457200" rtl="0">
              <a:spcBef>
                <a:spcPts val="600"/>
              </a:spcBef>
              <a:spcAft>
                <a:spcPts val="0"/>
              </a:spcAft>
              <a:buSzPts val="2000"/>
              <a:buChar char="●"/>
            </a:pPr>
            <a:r>
              <a:rPr lang="en"/>
              <a:t>Paper (best)</a:t>
            </a:r>
            <a:endParaRPr/>
          </a:p>
          <a:p>
            <a:pPr indent="-355600" lvl="0" marL="457200" rtl="0">
              <a:spcBef>
                <a:spcPts val="0"/>
              </a:spcBef>
              <a:spcAft>
                <a:spcPts val="0"/>
              </a:spcAft>
              <a:buSzPts val="2000"/>
              <a:buChar char="●"/>
            </a:pPr>
            <a:r>
              <a:rPr lang="en"/>
              <a:t>Laptop (see lectureCode repo)</a:t>
            </a:r>
            <a:endParaRPr/>
          </a:p>
          <a:p>
            <a:pPr indent="-355600" lvl="1" marL="914400" rtl="0">
              <a:spcBef>
                <a:spcPts val="0"/>
              </a:spcBef>
              <a:spcAft>
                <a:spcPts val="0"/>
              </a:spcAft>
              <a:buSzPts val="2000"/>
              <a:buChar char="○"/>
            </a:pPr>
            <a:r>
              <a:rPr lang="en"/>
              <a:t>lists1/exercises/IntList.java</a:t>
            </a:r>
            <a:endParaRPr/>
          </a:p>
          <a:p>
            <a:pPr indent="-355600" lvl="0" marL="457200" rtl="0">
              <a:spcBef>
                <a:spcPts val="0"/>
              </a:spcBef>
              <a:spcAft>
                <a:spcPts val="0"/>
              </a:spcAft>
              <a:buSzPts val="2000"/>
              <a:buChar char="●"/>
            </a:pPr>
            <a:r>
              <a:rPr lang="en"/>
              <a:t>In your head (worst)</a:t>
            </a:r>
            <a:endParaRPr/>
          </a:p>
        </p:txBody>
      </p:sp>
      <p:sp>
        <p:nvSpPr>
          <p:cNvPr id="423" name="Shape 423"/>
          <p:cNvSpPr txBox="1"/>
          <p:nvPr/>
        </p:nvSpPr>
        <p:spPr>
          <a:xfrm>
            <a:off x="4271875" y="1432275"/>
            <a:ext cx="4769100" cy="366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500">
                <a:solidFill>
                  <a:srgbClr val="9C20EE"/>
                </a:solidFill>
                <a:highlight>
                  <a:srgbClr val="EFEFEF"/>
                </a:highlight>
                <a:latin typeface="Consolas"/>
                <a:ea typeface="Consolas"/>
                <a:cs typeface="Consolas"/>
                <a:sym typeface="Consolas"/>
              </a:rPr>
              <a:t>public class</a:t>
            </a:r>
            <a:r>
              <a:rPr lang="en" sz="1500">
                <a:solidFill>
                  <a:schemeClr val="dk1"/>
                </a:solidFill>
                <a:highlight>
                  <a:srgbClr val="EFEFEF"/>
                </a:highlight>
                <a:latin typeface="Consolas"/>
                <a:ea typeface="Consolas"/>
                <a:cs typeface="Consolas"/>
                <a:sym typeface="Consolas"/>
              </a:rPr>
              <a:t> </a:t>
            </a:r>
            <a:r>
              <a:rPr lang="en" sz="1500">
                <a:solidFill>
                  <a:srgbClr val="208920"/>
                </a:solidFill>
                <a:highlight>
                  <a:srgbClr val="EFEFEF"/>
                </a:highlight>
                <a:latin typeface="Consolas"/>
                <a:ea typeface="Consolas"/>
                <a:cs typeface="Consolas"/>
                <a:sym typeface="Consolas"/>
              </a:rPr>
              <a:t>IntList</a:t>
            </a:r>
            <a:r>
              <a:rPr lang="en" sz="1500">
                <a:solidFill>
                  <a:schemeClr val="dk1"/>
                </a:solidFill>
                <a:highlight>
                  <a:srgbClr val="EFEFEF"/>
                </a:highlight>
                <a:latin typeface="Consolas"/>
                <a:ea typeface="Consolas"/>
                <a:cs typeface="Consolas"/>
                <a:sym typeface="Consolas"/>
              </a:rPr>
              <a:t>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public</a:t>
            </a:r>
            <a:r>
              <a:rPr lang="en" sz="1500">
                <a:solidFill>
                  <a:schemeClr val="dk1"/>
                </a:solidFill>
                <a:highlight>
                  <a:srgbClr val="EFEFEF"/>
                </a:highlight>
                <a:latin typeface="Consolas"/>
                <a:ea typeface="Consolas"/>
                <a:cs typeface="Consolas"/>
                <a:sym typeface="Consolas"/>
              </a:rPr>
              <a:t> </a:t>
            </a:r>
            <a:r>
              <a:rPr lang="en" sz="1500">
                <a:solidFill>
                  <a:srgbClr val="208920"/>
                </a:solidFill>
                <a:highlight>
                  <a:srgbClr val="EFEFEF"/>
                </a:highlight>
                <a:latin typeface="Consolas"/>
                <a:ea typeface="Consolas"/>
                <a:cs typeface="Consolas"/>
                <a:sym typeface="Consolas"/>
              </a:rPr>
              <a:t>int</a:t>
            </a:r>
            <a:r>
              <a:rPr lang="en" sz="1500">
                <a:solidFill>
                  <a:schemeClr val="dk1"/>
                </a:solidFill>
                <a:highlight>
                  <a:srgbClr val="EFEFEF"/>
                </a:highlight>
                <a:latin typeface="Consolas"/>
                <a:ea typeface="Consolas"/>
                <a:cs typeface="Consolas"/>
                <a:sym typeface="Consolas"/>
              </a:rPr>
              <a:t> first;</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public</a:t>
            </a:r>
            <a:r>
              <a:rPr lang="en" sz="1500">
                <a:solidFill>
                  <a:schemeClr val="dk1"/>
                </a:solidFill>
                <a:highlight>
                  <a:srgbClr val="EFEFEF"/>
                </a:highlight>
                <a:latin typeface="Consolas"/>
                <a:ea typeface="Consolas"/>
                <a:cs typeface="Consolas"/>
                <a:sym typeface="Consolas"/>
              </a:rPr>
              <a:t> </a:t>
            </a:r>
            <a:r>
              <a:rPr lang="en" sz="1500">
                <a:solidFill>
                  <a:srgbClr val="208920"/>
                </a:solidFill>
                <a:highlight>
                  <a:srgbClr val="EFEFEF"/>
                </a:highlight>
                <a:latin typeface="Consolas"/>
                <a:ea typeface="Consolas"/>
                <a:cs typeface="Consolas"/>
                <a:sym typeface="Consolas"/>
              </a:rPr>
              <a:t>IntList</a:t>
            </a:r>
            <a:r>
              <a:rPr lang="en" sz="1500">
                <a:solidFill>
                  <a:schemeClr val="dk1"/>
                </a:solidFill>
                <a:highlight>
                  <a:srgbClr val="EFEFEF"/>
                </a:highlight>
                <a:latin typeface="Consolas"/>
                <a:ea typeface="Consolas"/>
                <a:cs typeface="Consolas"/>
                <a:sym typeface="Consolas"/>
              </a:rPr>
              <a:t> rest;</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public</a:t>
            </a:r>
            <a:r>
              <a:rPr lang="en" sz="1500">
                <a:solidFill>
                  <a:schemeClr val="dk1"/>
                </a:solidFill>
                <a:highlight>
                  <a:srgbClr val="EFEFEF"/>
                </a:highlight>
                <a:latin typeface="Consolas"/>
                <a:ea typeface="Consolas"/>
                <a:cs typeface="Consolas"/>
                <a:sym typeface="Consolas"/>
              </a:rPr>
              <a:t> IntList(</a:t>
            </a:r>
            <a:r>
              <a:rPr lang="en" sz="1500">
                <a:solidFill>
                  <a:srgbClr val="208920"/>
                </a:solidFill>
                <a:highlight>
                  <a:srgbClr val="EFEFEF"/>
                </a:highlight>
                <a:latin typeface="Consolas"/>
                <a:ea typeface="Consolas"/>
                <a:cs typeface="Consolas"/>
                <a:sym typeface="Consolas"/>
              </a:rPr>
              <a:t>int</a:t>
            </a:r>
            <a:r>
              <a:rPr lang="en" sz="1500">
                <a:solidFill>
                  <a:schemeClr val="dk1"/>
                </a:solidFill>
                <a:highlight>
                  <a:srgbClr val="EFEFEF"/>
                </a:highlight>
                <a:latin typeface="Consolas"/>
                <a:ea typeface="Consolas"/>
                <a:cs typeface="Consolas"/>
                <a:sym typeface="Consolas"/>
              </a:rPr>
              <a:t> f, </a:t>
            </a:r>
            <a:r>
              <a:rPr lang="en" sz="1500">
                <a:solidFill>
                  <a:srgbClr val="208920"/>
                </a:solidFill>
                <a:highlight>
                  <a:srgbClr val="EFEFEF"/>
                </a:highlight>
                <a:latin typeface="Consolas"/>
                <a:ea typeface="Consolas"/>
                <a:cs typeface="Consolas"/>
                <a:sym typeface="Consolas"/>
              </a:rPr>
              <a:t>IntList</a:t>
            </a:r>
            <a:r>
              <a:rPr lang="en" sz="1500">
                <a:solidFill>
                  <a:schemeClr val="dk1"/>
                </a:solidFill>
                <a:highlight>
                  <a:srgbClr val="EFEFEF"/>
                </a:highlight>
                <a:latin typeface="Consolas"/>
                <a:ea typeface="Consolas"/>
                <a:cs typeface="Consolas"/>
                <a:sym typeface="Consolas"/>
              </a:rPr>
              <a:t> r)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first = f;</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rest = r;</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i="1" lang="en" sz="1500">
                <a:solidFill>
                  <a:srgbClr val="AC2020"/>
                </a:solidFill>
                <a:highlight>
                  <a:srgbClr val="EFEFEF"/>
                </a:highlight>
                <a:latin typeface="Consolas"/>
                <a:ea typeface="Consolas"/>
                <a:cs typeface="Consolas"/>
                <a:sym typeface="Consolas"/>
              </a:rPr>
              <a:t>/** Return the size of this IntList. */</a:t>
            </a:r>
            <a:endParaRPr i="1" sz="1500">
              <a:solidFill>
                <a:srgbClr val="AC2020"/>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public</a:t>
            </a:r>
            <a:r>
              <a:rPr lang="en" sz="1500">
                <a:solidFill>
                  <a:schemeClr val="dk1"/>
                </a:solidFill>
                <a:highlight>
                  <a:srgbClr val="EFEFEF"/>
                </a:highlight>
                <a:latin typeface="Consolas"/>
                <a:ea typeface="Consolas"/>
                <a:cs typeface="Consolas"/>
                <a:sym typeface="Consolas"/>
              </a:rPr>
              <a:t> </a:t>
            </a:r>
            <a:r>
              <a:rPr lang="en" sz="1500">
                <a:solidFill>
                  <a:srgbClr val="208920"/>
                </a:solidFill>
                <a:highlight>
                  <a:srgbClr val="EFEFEF"/>
                </a:highlight>
                <a:latin typeface="Consolas"/>
                <a:ea typeface="Consolas"/>
                <a:cs typeface="Consolas"/>
                <a:sym typeface="Consolas"/>
              </a:rPr>
              <a:t>int</a:t>
            </a:r>
            <a:r>
              <a:rPr lang="en" sz="1500">
                <a:solidFill>
                  <a:schemeClr val="dk1"/>
                </a:solidFill>
                <a:highlight>
                  <a:srgbClr val="EFEFEF"/>
                </a:highlight>
                <a:latin typeface="Consolas"/>
                <a:ea typeface="Consolas"/>
                <a:cs typeface="Consolas"/>
                <a:sym typeface="Consolas"/>
              </a:rPr>
              <a:t> size()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if</a:t>
            </a:r>
            <a:r>
              <a:rPr lang="en" sz="1500">
                <a:solidFill>
                  <a:schemeClr val="dk1"/>
                </a:solidFill>
                <a:highlight>
                  <a:srgbClr val="EFEFEF"/>
                </a:highlight>
                <a:latin typeface="Consolas"/>
                <a:ea typeface="Consolas"/>
                <a:cs typeface="Consolas"/>
                <a:sym typeface="Consolas"/>
              </a:rPr>
              <a:t> (rest == null)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return</a:t>
            </a:r>
            <a:r>
              <a:rPr lang="en" sz="1500">
                <a:solidFill>
                  <a:schemeClr val="dk1"/>
                </a:solidFill>
                <a:highlight>
                  <a:srgbClr val="EFEFEF"/>
                </a:highlight>
                <a:latin typeface="Consolas"/>
                <a:ea typeface="Consolas"/>
                <a:cs typeface="Consolas"/>
                <a:sym typeface="Consolas"/>
              </a:rPr>
              <a:t> 1;</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r>
              <a:rPr b="1" lang="en" sz="1500">
                <a:solidFill>
                  <a:srgbClr val="9C20EE"/>
                </a:solidFill>
                <a:highlight>
                  <a:srgbClr val="EFEFEF"/>
                </a:highlight>
                <a:latin typeface="Consolas"/>
                <a:ea typeface="Consolas"/>
                <a:cs typeface="Consolas"/>
                <a:sym typeface="Consolas"/>
              </a:rPr>
              <a:t>return</a:t>
            </a:r>
            <a:r>
              <a:rPr lang="en" sz="1500">
                <a:solidFill>
                  <a:schemeClr val="dk1"/>
                </a:solidFill>
                <a:highlight>
                  <a:srgbClr val="EFEFEF"/>
                </a:highlight>
                <a:latin typeface="Consolas"/>
                <a:ea typeface="Consolas"/>
                <a:cs typeface="Consolas"/>
                <a:sym typeface="Consolas"/>
              </a:rPr>
              <a:t> 1 + </a:t>
            </a:r>
            <a:r>
              <a:rPr b="1" lang="en" sz="1500">
                <a:solidFill>
                  <a:srgbClr val="9C20EE"/>
                </a:solidFill>
                <a:highlight>
                  <a:srgbClr val="EFEFEF"/>
                </a:highlight>
                <a:latin typeface="Consolas"/>
                <a:ea typeface="Consolas"/>
                <a:cs typeface="Consolas"/>
                <a:sym typeface="Consolas"/>
              </a:rPr>
              <a:t>this</a:t>
            </a:r>
            <a:r>
              <a:rPr lang="en" sz="1500">
                <a:solidFill>
                  <a:schemeClr val="dk1"/>
                </a:solidFill>
                <a:highlight>
                  <a:srgbClr val="EFEFEF"/>
                </a:highlight>
                <a:latin typeface="Consolas"/>
                <a:ea typeface="Consolas"/>
                <a:cs typeface="Consolas"/>
                <a:sym typeface="Consolas"/>
              </a:rPr>
              <a:t>.rest.size();</a:t>
            </a:r>
            <a:endParaRPr sz="15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500">
                <a:solidFill>
                  <a:schemeClr val="dk1"/>
                </a:solidFill>
                <a:highlight>
                  <a:srgbClr val="EFEFEF"/>
                </a:highlight>
                <a:latin typeface="Consolas"/>
                <a:ea typeface="Consolas"/>
                <a:cs typeface="Consolas"/>
                <a:sym typeface="Consolas"/>
              </a:rPr>
              <a:t>   ...</a:t>
            </a:r>
            <a:endParaRPr sz="1500">
              <a:solidFill>
                <a:schemeClr val="dk1"/>
              </a:solidFill>
              <a:highlight>
                <a:srgbClr val="EFEFEF"/>
              </a:highlight>
              <a:latin typeface="Consolas"/>
              <a:ea typeface="Consolas"/>
              <a:cs typeface="Consolas"/>
              <a:sym typeface="Consolas"/>
            </a:endParaRPr>
          </a:p>
        </p:txBody>
      </p:sp>
      <p:pic>
        <p:nvPicPr>
          <p:cNvPr id="424" name="Shape 424"/>
          <p:cNvPicPr preferRelativeResize="0"/>
          <p:nvPr/>
        </p:nvPicPr>
        <p:blipFill>
          <a:blip r:embed="rId3">
            <a:alphaModFix/>
          </a:blip>
          <a:stretch>
            <a:fillRect/>
          </a:stretch>
        </p:blipFill>
        <p:spPr>
          <a:xfrm>
            <a:off x="94148" y="3929925"/>
            <a:ext cx="2889173" cy="678650"/>
          </a:xfrm>
          <a:prstGeom prst="rect">
            <a:avLst/>
          </a:prstGeom>
          <a:noFill/>
          <a:ln cap="flat" cmpd="sng" w="9525">
            <a:solidFill>
              <a:srgbClr val="000000"/>
            </a:solidFill>
            <a:prstDash val="solid"/>
            <a:round/>
            <a:headEnd len="sm" w="sm" type="none"/>
            <a:tailEnd len="sm" w="sm" type="none"/>
          </a:ln>
        </p:spPr>
      </p:pic>
      <p:sp>
        <p:nvSpPr>
          <p:cNvPr id="425" name="Shape 425"/>
          <p:cNvSpPr txBox="1"/>
          <p:nvPr/>
        </p:nvSpPr>
        <p:spPr>
          <a:xfrm>
            <a:off x="2520906" y="4555039"/>
            <a:ext cx="1533000" cy="5274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highlight>
                  <a:srgbClr val="EFEFEF"/>
                </a:highlight>
                <a:latin typeface="Consolas"/>
                <a:ea typeface="Consolas"/>
                <a:cs typeface="Consolas"/>
                <a:sym typeface="Consolas"/>
              </a:rPr>
              <a:t>L.get(0): 5</a:t>
            </a:r>
            <a:endParaRPr>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a:solidFill>
                  <a:schemeClr val="dk1"/>
                </a:solidFill>
                <a:highlight>
                  <a:srgbClr val="EFEFEF"/>
                </a:highlight>
                <a:latin typeface="Consolas"/>
                <a:ea typeface="Consolas"/>
                <a:cs typeface="Consolas"/>
                <a:sym typeface="Consolas"/>
              </a:rPr>
              <a:t>L.get(1): 10</a:t>
            </a:r>
            <a:endParaRPr b="1">
              <a:solidFill>
                <a:srgbClr val="9C20EE"/>
              </a:solidFill>
              <a:highlight>
                <a:srgbClr val="EFEFEF"/>
              </a:highlight>
              <a:latin typeface="Consolas"/>
              <a:ea typeface="Consolas"/>
              <a:cs typeface="Consolas"/>
              <a:sym typeface="Consolas"/>
            </a:endParaRPr>
          </a:p>
        </p:txBody>
      </p:sp>
      <p:sp>
        <p:nvSpPr>
          <p:cNvPr id="426" name="Shape 426"/>
          <p:cNvSpPr txBox="1"/>
          <p:nvPr/>
        </p:nvSpPr>
        <p:spPr>
          <a:xfrm>
            <a:off x="3871925" y="-52350"/>
            <a:ext cx="5184300" cy="71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BE0712"/>
                </a:solidFill>
              </a:rPr>
              <a:t>See the video online for a solution: </a:t>
            </a:r>
            <a:r>
              <a:rPr lang="en" u="sng">
                <a:solidFill>
                  <a:schemeClr val="hlink"/>
                </a:solidFill>
                <a:hlinkClick r:id="rId4"/>
              </a:rPr>
              <a:t>https://www.youtube.com/watch?v=qnmxD_21DNk</a:t>
            </a:r>
            <a:endParaRPr/>
          </a:p>
          <a:p>
            <a:pPr indent="0" lvl="0" marL="0">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430" name="Shape 430"/>
        <p:cNvGrpSpPr/>
        <p:nvPr/>
      </p:nvGrpSpPr>
      <p:grpSpPr>
        <a:xfrm>
          <a:off x="0" y="0"/>
          <a:ext cx="0" cy="0"/>
          <a:chOff x="0" y="0"/>
          <a:chExt cx="0" cy="0"/>
        </a:xfrm>
      </p:grpSpPr>
      <p:sp>
        <p:nvSpPr>
          <p:cNvPr id="431" name="Shape 43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Question: </a:t>
            </a:r>
            <a:r>
              <a:rPr lang="en"/>
              <a:t>sp18.datastructur.es/lec -- 6th poll</a:t>
            </a:r>
            <a:endParaRPr/>
          </a:p>
        </p:txBody>
      </p:sp>
      <p:sp>
        <p:nvSpPr>
          <p:cNvPr id="432" name="Shape 43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What is your comfort level with recursive data structure code?</a:t>
            </a:r>
            <a:endParaRPr/>
          </a:p>
          <a:p>
            <a:pPr indent="-355600" lvl="0" marL="457200" rtl="0">
              <a:spcBef>
                <a:spcPts val="600"/>
              </a:spcBef>
              <a:spcAft>
                <a:spcPts val="0"/>
              </a:spcAft>
              <a:buSzPts val="2000"/>
              <a:buAutoNum type="alphaUcPeriod"/>
            </a:pPr>
            <a:r>
              <a:rPr lang="en"/>
              <a:t>Very comfortable.</a:t>
            </a:r>
            <a:endParaRPr/>
          </a:p>
          <a:p>
            <a:pPr indent="-355600" lvl="0" marL="457200" rtl="0">
              <a:spcBef>
                <a:spcPts val="0"/>
              </a:spcBef>
              <a:spcAft>
                <a:spcPts val="0"/>
              </a:spcAft>
              <a:buSzPts val="2000"/>
              <a:buAutoNum type="alphaUcPeriod"/>
            </a:pPr>
            <a:r>
              <a:rPr lang="en"/>
              <a:t>Comfortable.</a:t>
            </a:r>
            <a:endParaRPr/>
          </a:p>
          <a:p>
            <a:pPr indent="-355600" lvl="0" marL="457200" rtl="0">
              <a:spcBef>
                <a:spcPts val="0"/>
              </a:spcBef>
              <a:spcAft>
                <a:spcPts val="0"/>
              </a:spcAft>
              <a:buSzPts val="2000"/>
              <a:buAutoNum type="alphaUcPeriod"/>
            </a:pPr>
            <a:r>
              <a:rPr lang="en"/>
              <a:t>Somewhat comfortable.</a:t>
            </a:r>
            <a:endParaRPr/>
          </a:p>
          <a:p>
            <a:pPr indent="-355600" lvl="0" marL="457200" rtl="0">
              <a:spcBef>
                <a:spcPts val="0"/>
              </a:spcBef>
              <a:spcAft>
                <a:spcPts val="0"/>
              </a:spcAft>
              <a:buSzPts val="2000"/>
              <a:buAutoNum type="alphaUcPeriod"/>
            </a:pPr>
            <a:r>
              <a:rPr lang="en"/>
              <a:t>I have never done this.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ExtraIntListPractice.java</a:t>
            </a:r>
            <a:endParaRPr/>
          </a:p>
        </p:txBody>
      </p:sp>
      <p:sp>
        <p:nvSpPr>
          <p:cNvPr id="438" name="Shape 438"/>
          <p:cNvSpPr txBox="1"/>
          <p:nvPr>
            <p:ph idx="1" type="body"/>
          </p:nvPr>
        </p:nvSpPr>
        <p:spPr>
          <a:xfrm>
            <a:off x="243000" y="556500"/>
            <a:ext cx="86913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For further practice with IntLists, fill out the code for the methods listed below in the </a:t>
            </a:r>
            <a:r>
              <a:rPr b="1" lang="en"/>
              <a:t>lists1/exercises/ExtraIntListPractice.java</a:t>
            </a:r>
            <a:r>
              <a:rPr lang="en"/>
              <a:t> in </a:t>
            </a:r>
            <a:r>
              <a:rPr b="1" lang="en"/>
              <a:t>lectureCode </a:t>
            </a:r>
            <a:r>
              <a:rPr lang="en"/>
              <a:t>github directory.</a:t>
            </a:r>
            <a:endParaRPr/>
          </a:p>
          <a:p>
            <a:pPr indent="-355600" lvl="0" marL="457200" rtl="0">
              <a:spcBef>
                <a:spcPts val="600"/>
              </a:spcBef>
              <a:spcAft>
                <a:spcPts val="0"/>
              </a:spcAft>
              <a:buSzPts val="2000"/>
              <a:buFont typeface="Consolas"/>
              <a:buChar char="●"/>
            </a:pPr>
            <a:r>
              <a:rPr lang="en">
                <a:latin typeface="Consolas"/>
                <a:ea typeface="Consolas"/>
                <a:cs typeface="Consolas"/>
                <a:sym typeface="Consolas"/>
              </a:rPr>
              <a:t>public static IntList incrList(IntList L, int x)</a:t>
            </a:r>
            <a:endParaRPr>
              <a:latin typeface="Consolas"/>
              <a:ea typeface="Consolas"/>
              <a:cs typeface="Consolas"/>
              <a:sym typeface="Consolas"/>
            </a:endParaRPr>
          </a:p>
          <a:p>
            <a:pPr indent="-355600" lvl="1" marL="914400" rtl="0">
              <a:spcBef>
                <a:spcPts val="0"/>
              </a:spcBef>
              <a:spcAft>
                <a:spcPts val="0"/>
              </a:spcAft>
              <a:buSzPts val="2000"/>
              <a:buChar char="○"/>
            </a:pPr>
            <a:r>
              <a:rPr lang="en"/>
              <a:t>Returns an IntList identical to L, but with all values incremented by x.</a:t>
            </a:r>
            <a:endParaRPr/>
          </a:p>
          <a:p>
            <a:pPr indent="-355600" lvl="1" marL="914400" rtl="0">
              <a:spcBef>
                <a:spcPts val="0"/>
              </a:spcBef>
              <a:spcAft>
                <a:spcPts val="0"/>
              </a:spcAft>
              <a:buSzPts val="2000"/>
              <a:buChar char="○"/>
            </a:pPr>
            <a:r>
              <a:rPr lang="en"/>
              <a:t>Values in L cannot change!</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355600" lvl="0" marL="457200" rtl="0">
              <a:spcBef>
                <a:spcPts val="600"/>
              </a:spcBef>
              <a:spcAft>
                <a:spcPts val="0"/>
              </a:spcAft>
              <a:buSzPts val="2000"/>
              <a:buFont typeface="Consolas"/>
              <a:buChar char="●"/>
            </a:pPr>
            <a:r>
              <a:rPr lang="en">
                <a:latin typeface="Consolas"/>
                <a:ea typeface="Consolas"/>
                <a:cs typeface="Consolas"/>
                <a:sym typeface="Consolas"/>
              </a:rPr>
              <a:t>public static IntList dincrList(IntList L, int x)</a:t>
            </a:r>
            <a:endParaRPr>
              <a:latin typeface="Consolas"/>
              <a:ea typeface="Consolas"/>
              <a:cs typeface="Consolas"/>
              <a:sym typeface="Consolas"/>
            </a:endParaRPr>
          </a:p>
          <a:p>
            <a:pPr indent="-355600" lvl="1" marL="914400" rtl="0">
              <a:spcBef>
                <a:spcPts val="0"/>
              </a:spcBef>
              <a:spcAft>
                <a:spcPts val="0"/>
              </a:spcAft>
              <a:buSzPts val="2000"/>
              <a:buChar char="○"/>
            </a:pPr>
            <a:r>
              <a:rPr lang="en"/>
              <a:t>Returns an IntList identical to L, but with all values incremented by x.</a:t>
            </a:r>
            <a:endParaRPr/>
          </a:p>
          <a:p>
            <a:pPr indent="-355600" lvl="1" marL="914400" rtl="0">
              <a:spcBef>
                <a:spcPts val="0"/>
              </a:spcBef>
              <a:spcAft>
                <a:spcPts val="0"/>
              </a:spcAft>
              <a:buSzPts val="2000"/>
              <a:buChar char="○"/>
            </a:pPr>
            <a:r>
              <a:rPr lang="en"/>
              <a:t>Not allowed to use ‘new’ (to save memory).</a:t>
            </a:r>
            <a:endParaRPr/>
          </a:p>
        </p:txBody>
      </p:sp>
      <p:pic>
        <p:nvPicPr>
          <p:cNvPr id="439" name="Shape 439"/>
          <p:cNvPicPr preferRelativeResize="0"/>
          <p:nvPr/>
        </p:nvPicPr>
        <p:blipFill>
          <a:blip r:embed="rId3">
            <a:alphaModFix/>
          </a:blip>
          <a:stretch>
            <a:fillRect/>
          </a:stretch>
        </p:blipFill>
        <p:spPr>
          <a:xfrm>
            <a:off x="6248375" y="2069125"/>
            <a:ext cx="2335450" cy="916725"/>
          </a:xfrm>
          <a:prstGeom prst="rect">
            <a:avLst/>
          </a:prstGeom>
          <a:noFill/>
          <a:ln>
            <a:noFill/>
          </a:ln>
        </p:spPr>
      </p:pic>
      <p:sp>
        <p:nvSpPr>
          <p:cNvPr id="440" name="Shape 440"/>
          <p:cNvSpPr txBox="1"/>
          <p:nvPr/>
        </p:nvSpPr>
        <p:spPr>
          <a:xfrm>
            <a:off x="5958900" y="2068025"/>
            <a:ext cx="231000" cy="30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Ubuntu Mono"/>
                <a:ea typeface="Ubuntu Mono"/>
                <a:cs typeface="Ubuntu Mono"/>
                <a:sym typeface="Ubuntu Mono"/>
              </a:rPr>
              <a:t>L</a:t>
            </a:r>
            <a:endParaRPr sz="1800">
              <a:latin typeface="Ubuntu Mono"/>
              <a:ea typeface="Ubuntu Mono"/>
              <a:cs typeface="Ubuntu Mono"/>
              <a:sym typeface="Ubuntu Mono"/>
            </a:endParaRPr>
          </a:p>
        </p:txBody>
      </p:sp>
      <p:sp>
        <p:nvSpPr>
          <p:cNvPr id="441" name="Shape 441"/>
          <p:cNvSpPr txBox="1"/>
          <p:nvPr/>
        </p:nvSpPr>
        <p:spPr>
          <a:xfrm>
            <a:off x="5954950" y="2500975"/>
            <a:ext cx="231000" cy="30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Ubuntu Mono"/>
                <a:ea typeface="Ubuntu Mono"/>
                <a:cs typeface="Ubuntu Mono"/>
                <a:sym typeface="Ubuntu Mono"/>
              </a:rPr>
              <a:t>Q</a:t>
            </a:r>
            <a:endParaRPr sz="1800">
              <a:latin typeface="Ubuntu Mono"/>
              <a:ea typeface="Ubuntu Mono"/>
              <a:cs typeface="Ubuntu Mono"/>
              <a:sym typeface="Ubuntu Mono"/>
            </a:endParaRPr>
          </a:p>
        </p:txBody>
      </p:sp>
      <p:pic>
        <p:nvPicPr>
          <p:cNvPr id="442" name="Shape 442"/>
          <p:cNvPicPr preferRelativeResize="0"/>
          <p:nvPr/>
        </p:nvPicPr>
        <p:blipFill>
          <a:blip r:embed="rId4">
            <a:alphaModFix/>
          </a:blip>
          <a:stretch>
            <a:fillRect/>
          </a:stretch>
        </p:blipFill>
        <p:spPr>
          <a:xfrm>
            <a:off x="6325781" y="3811670"/>
            <a:ext cx="2491794" cy="964325"/>
          </a:xfrm>
          <a:prstGeom prst="rect">
            <a:avLst/>
          </a:prstGeom>
          <a:noFill/>
          <a:ln>
            <a:noFill/>
          </a:ln>
        </p:spPr>
      </p:pic>
      <p:sp>
        <p:nvSpPr>
          <p:cNvPr id="443" name="Shape 443"/>
          <p:cNvSpPr txBox="1"/>
          <p:nvPr/>
        </p:nvSpPr>
        <p:spPr>
          <a:xfrm>
            <a:off x="6014625" y="4264400"/>
            <a:ext cx="231000" cy="30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Ubuntu Mono"/>
                <a:ea typeface="Ubuntu Mono"/>
                <a:cs typeface="Ubuntu Mono"/>
                <a:sym typeface="Ubuntu Mono"/>
              </a:rPr>
              <a:t>Q</a:t>
            </a:r>
            <a:endParaRPr sz="1800">
              <a:latin typeface="Ubuntu Mono"/>
              <a:ea typeface="Ubuntu Mono"/>
              <a:cs typeface="Ubuntu Mono"/>
              <a:sym typeface="Ubuntu Mono"/>
            </a:endParaRPr>
          </a:p>
        </p:txBody>
      </p:sp>
      <p:sp>
        <p:nvSpPr>
          <p:cNvPr id="444" name="Shape 444"/>
          <p:cNvSpPr txBox="1"/>
          <p:nvPr/>
        </p:nvSpPr>
        <p:spPr>
          <a:xfrm>
            <a:off x="6018575" y="3831450"/>
            <a:ext cx="231000" cy="30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Ubuntu Mono"/>
                <a:ea typeface="Ubuntu Mono"/>
                <a:cs typeface="Ubuntu Mono"/>
                <a:sym typeface="Ubuntu Mono"/>
              </a:rPr>
              <a:t>L</a:t>
            </a:r>
            <a:endParaRPr sz="1800">
              <a:latin typeface="Ubuntu Mono"/>
              <a:ea typeface="Ubuntu Mono"/>
              <a:cs typeface="Ubuntu Mono"/>
              <a:sym typeface="Ubuntu Mono"/>
            </a:endParaRPr>
          </a:p>
        </p:txBody>
      </p:sp>
      <p:sp>
        <p:nvSpPr>
          <p:cNvPr id="445" name="Shape 445"/>
          <p:cNvSpPr txBox="1"/>
          <p:nvPr/>
        </p:nvSpPr>
        <p:spPr>
          <a:xfrm>
            <a:off x="1090225" y="4773975"/>
            <a:ext cx="7456500" cy="30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This week’s discussion also features optional IntList problems.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Citations</a:t>
            </a:r>
            <a:endParaRPr/>
          </a:p>
        </p:txBody>
      </p:sp>
      <p:sp>
        <p:nvSpPr>
          <p:cNvPr id="451" name="Shape 45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455" name="Shape 455"/>
        <p:cNvGrpSpPr/>
        <p:nvPr/>
      </p:nvGrpSpPr>
      <p:grpSpPr>
        <a:xfrm>
          <a:off x="0" y="0"/>
          <a:ext cx="0" cy="0"/>
          <a:chOff x="0" y="0"/>
          <a:chExt cx="0" cy="0"/>
        </a:xfrm>
      </p:grpSpPr>
      <p:sp>
        <p:nvSpPr>
          <p:cNvPr id="456" name="Shape 456"/>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Old Deprecated Slides</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Quick Aside on Class Instantiation</a:t>
            </a:r>
            <a:endParaRPr/>
          </a:p>
        </p:txBody>
      </p:sp>
      <p:sp>
        <p:nvSpPr>
          <p:cNvPr id="462" name="Shape 46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Any class that we’ve created so far in 61B can be instantiated.</a:t>
            </a:r>
            <a:endParaRPr/>
          </a:p>
          <a:p>
            <a:pPr indent="-355600" lvl="0" marL="457200" rtl="0">
              <a:spcBef>
                <a:spcPts val="600"/>
              </a:spcBef>
              <a:spcAft>
                <a:spcPts val="0"/>
              </a:spcAft>
              <a:buSzPts val="2000"/>
              <a:buChar char="●"/>
            </a:pPr>
            <a:r>
              <a:rPr lang="en"/>
              <a:t>Would be silly (but possible) to instantiate HelloWorld.</a:t>
            </a:r>
            <a:endParaRPr/>
          </a:p>
        </p:txBody>
      </p:sp>
      <p:pic>
        <p:nvPicPr>
          <p:cNvPr id="463" name="Shape 463"/>
          <p:cNvPicPr preferRelativeResize="0"/>
          <p:nvPr/>
        </p:nvPicPr>
        <p:blipFill>
          <a:blip r:embed="rId3">
            <a:alphaModFix/>
          </a:blip>
          <a:stretch>
            <a:fillRect/>
          </a:stretch>
        </p:blipFill>
        <p:spPr>
          <a:xfrm>
            <a:off x="242988" y="1661175"/>
            <a:ext cx="6334125" cy="1381125"/>
          </a:xfrm>
          <a:prstGeom prst="rect">
            <a:avLst/>
          </a:prstGeom>
          <a:noFill/>
          <a:ln>
            <a:noFill/>
          </a:ln>
        </p:spPr>
      </p:pic>
      <p:pic>
        <p:nvPicPr>
          <p:cNvPr id="464" name="Shape 464"/>
          <p:cNvPicPr preferRelativeResize="0"/>
          <p:nvPr/>
        </p:nvPicPr>
        <p:blipFill>
          <a:blip r:embed="rId4">
            <a:alphaModFix/>
          </a:blip>
          <a:stretch>
            <a:fillRect/>
          </a:stretch>
        </p:blipFill>
        <p:spPr>
          <a:xfrm>
            <a:off x="243000" y="3238113"/>
            <a:ext cx="6096000" cy="1276350"/>
          </a:xfrm>
          <a:prstGeom prst="rect">
            <a:avLst/>
          </a:prstGeom>
          <a:noFill/>
          <a:ln>
            <a:noFill/>
          </a:ln>
        </p:spPr>
      </p:pic>
      <p:pic>
        <p:nvPicPr>
          <p:cNvPr id="465" name="Shape 465"/>
          <p:cNvPicPr preferRelativeResize="0"/>
          <p:nvPr/>
        </p:nvPicPr>
        <p:blipFill>
          <a:blip r:embed="rId5">
            <a:alphaModFix/>
          </a:blip>
          <a:stretch>
            <a:fillRect/>
          </a:stretch>
        </p:blipFill>
        <p:spPr>
          <a:xfrm>
            <a:off x="6837675" y="1921375"/>
            <a:ext cx="2166937" cy="495300"/>
          </a:xfrm>
          <a:prstGeom prst="rect">
            <a:avLst/>
          </a:prstGeom>
          <a:noFill/>
          <a:ln>
            <a:noFill/>
          </a:ln>
        </p:spPr>
      </p:pic>
      <p:pic>
        <p:nvPicPr>
          <p:cNvPr id="466" name="Shape 466"/>
          <p:cNvPicPr preferRelativeResize="0"/>
          <p:nvPr/>
        </p:nvPicPr>
        <p:blipFill>
          <a:blip r:embed="rId6">
            <a:alphaModFix/>
          </a:blip>
          <a:stretch>
            <a:fillRect/>
          </a:stretch>
        </p:blipFill>
        <p:spPr>
          <a:xfrm>
            <a:off x="1969348" y="4438275"/>
            <a:ext cx="2860403" cy="495300"/>
          </a:xfrm>
          <a:prstGeom prst="rect">
            <a:avLst/>
          </a:prstGeom>
          <a:noFill/>
          <a:ln>
            <a:noFill/>
          </a:ln>
        </p:spPr>
      </p:pic>
      <p:sp>
        <p:nvSpPr>
          <p:cNvPr id="467" name="Shape 467"/>
          <p:cNvSpPr txBox="1"/>
          <p:nvPr/>
        </p:nvSpPr>
        <p:spPr>
          <a:xfrm>
            <a:off x="1893150" y="4749300"/>
            <a:ext cx="5143500" cy="40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(nothing happens) -- HelloWorld.main does not run!!</a:t>
            </a:r>
            <a:endParaRPr/>
          </a:p>
        </p:txBody>
      </p:sp>
      <p:pic>
        <p:nvPicPr>
          <p:cNvPr id="468" name="Shape 468"/>
          <p:cNvPicPr preferRelativeResize="0"/>
          <p:nvPr/>
        </p:nvPicPr>
        <p:blipFill>
          <a:blip r:embed="rId7">
            <a:alphaModFix/>
          </a:blip>
          <a:stretch>
            <a:fillRect/>
          </a:stretch>
        </p:blipFill>
        <p:spPr>
          <a:xfrm>
            <a:off x="6339000" y="2811025"/>
            <a:ext cx="2665625" cy="160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null</a:t>
            </a:r>
            <a:endParaRPr/>
          </a:p>
        </p:txBody>
      </p:sp>
      <p:sp>
        <p:nvSpPr>
          <p:cNvPr id="474" name="Shape 47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Java (for better or worse) allows null references.</a:t>
            </a:r>
            <a:endParaRPr/>
          </a:p>
          <a:p>
            <a:pPr indent="-355600" lvl="0" marL="457200" rtl="0">
              <a:spcBef>
                <a:spcPts val="600"/>
              </a:spcBef>
              <a:spcAft>
                <a:spcPts val="0"/>
              </a:spcAft>
              <a:buSzPts val="2000"/>
              <a:buChar char="●"/>
            </a:pPr>
            <a:r>
              <a:rPr lang="en"/>
              <a:t>Danger lurks: null references do NOT have instance variables. </a:t>
            </a:r>
            <a:endParaRPr/>
          </a:p>
          <a:p>
            <a:pPr indent="-355600" lvl="1" marL="914400" rtl="0">
              <a:spcBef>
                <a:spcPts val="0"/>
              </a:spcBef>
              <a:spcAft>
                <a:spcPts val="0"/>
              </a:spcAft>
              <a:buSzPts val="2000"/>
              <a:buChar char="○"/>
            </a:pPr>
            <a:r>
              <a:rPr lang="en"/>
              <a:t>Blame Sir Tony Hoare (more when we talk about Quicksort)</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
              <a:t>Example: </a:t>
            </a:r>
            <a:endParaRPr/>
          </a:p>
        </p:txBody>
      </p:sp>
      <p:pic>
        <p:nvPicPr>
          <p:cNvPr id="475" name="Shape 475"/>
          <p:cNvPicPr preferRelativeResize="0"/>
          <p:nvPr/>
        </p:nvPicPr>
        <p:blipFill>
          <a:blip r:embed="rId3">
            <a:alphaModFix/>
          </a:blip>
          <a:stretch>
            <a:fillRect/>
          </a:stretch>
        </p:blipFill>
        <p:spPr>
          <a:xfrm>
            <a:off x="1643063" y="2347375"/>
            <a:ext cx="5705475" cy="1343025"/>
          </a:xfrm>
          <a:prstGeom prst="rect">
            <a:avLst/>
          </a:prstGeom>
          <a:noFill/>
          <a:ln>
            <a:noFill/>
          </a:ln>
        </p:spPr>
      </p:pic>
      <p:pic>
        <p:nvPicPr>
          <p:cNvPr id="476" name="Shape 476"/>
          <p:cNvPicPr preferRelativeResize="0"/>
          <p:nvPr/>
        </p:nvPicPr>
        <p:blipFill>
          <a:blip r:embed="rId4">
            <a:alphaModFix/>
          </a:blip>
          <a:stretch>
            <a:fillRect/>
          </a:stretch>
        </p:blipFill>
        <p:spPr>
          <a:xfrm>
            <a:off x="871550" y="3959925"/>
            <a:ext cx="6553200" cy="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Java is “Pass by Value”</a:t>
            </a:r>
            <a:endParaRPr/>
          </a:p>
        </p:txBody>
      </p:sp>
      <p:sp>
        <p:nvSpPr>
          <p:cNvPr id="482" name="Shape 48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All method (and constructor) calls are pass by value!</a:t>
            </a:r>
            <a:endParaRPr/>
          </a:p>
          <a:p>
            <a:pPr indent="-355600" lvl="0" marL="457200" rtl="0">
              <a:spcBef>
                <a:spcPts val="600"/>
              </a:spcBef>
              <a:spcAft>
                <a:spcPts val="0"/>
              </a:spcAft>
              <a:buSzPts val="2000"/>
              <a:buChar char="●"/>
            </a:pPr>
            <a:r>
              <a:rPr lang="en"/>
              <a:t>The exact contents of the container in the outside world are delivered to the containers in the function. If the container has an arrow, so be it.</a:t>
            </a:r>
            <a:endParaRPr/>
          </a:p>
        </p:txBody>
      </p:sp>
      <p:pic>
        <p:nvPicPr>
          <p:cNvPr id="483" name="Shape 483"/>
          <p:cNvPicPr preferRelativeResize="0"/>
          <p:nvPr/>
        </p:nvPicPr>
        <p:blipFill>
          <a:blip r:embed="rId3">
            <a:alphaModFix/>
          </a:blip>
          <a:stretch>
            <a:fillRect/>
          </a:stretch>
        </p:blipFill>
        <p:spPr>
          <a:xfrm>
            <a:off x="619575" y="1802725"/>
            <a:ext cx="8067226" cy="314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Poll Test: sp18.datastructur.es/lec -- Click the 1st poll!</a:t>
            </a:r>
            <a:endParaRPr/>
          </a:p>
        </p:txBody>
      </p:sp>
      <p:sp>
        <p:nvSpPr>
          <p:cNvPr id="61" name="Shape 6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Is this working?</a:t>
            </a:r>
            <a:endParaRPr/>
          </a:p>
          <a:p>
            <a:pPr indent="-355600" lvl="0" marL="457200" rtl="0">
              <a:spcBef>
                <a:spcPts val="600"/>
              </a:spcBef>
              <a:spcAft>
                <a:spcPts val="0"/>
              </a:spcAft>
              <a:buSzPts val="2000"/>
              <a:buAutoNum type="alphaUcPeriod"/>
            </a:pPr>
            <a:r>
              <a:rPr lang="en"/>
              <a:t>Yes</a:t>
            </a:r>
            <a:endParaRPr/>
          </a:p>
          <a:p>
            <a:pPr indent="-355600" lvl="0" marL="457200" rtl="0">
              <a:spcBef>
                <a:spcPts val="0"/>
              </a:spcBef>
              <a:spcAft>
                <a:spcPts val="0"/>
              </a:spcAft>
              <a:buSzPts val="2000"/>
              <a:buAutoNum type="alphaUcPeriod"/>
            </a:pPr>
            <a:r>
              <a:rPr lang="en"/>
              <a:t>No</a:t>
            </a:r>
            <a:endParaRPr/>
          </a:p>
          <a:p>
            <a:pPr indent="-355600" lvl="0" marL="457200" rtl="0">
              <a:spcBef>
                <a:spcPts val="0"/>
              </a:spcBef>
              <a:spcAft>
                <a:spcPts val="0"/>
              </a:spcAft>
              <a:buSzPts val="2000"/>
              <a:buAutoNum type="alphaUcPeriod"/>
            </a:pPr>
            <a:r>
              <a:rPr lang="en"/>
              <a:t>Cyborgs don’t feel pain.</a:t>
            </a:r>
            <a:endParaRPr b="1">
              <a:solidFill>
                <a:srgbClr val="38761D"/>
              </a:solidFill>
            </a:endParaRPr>
          </a:p>
          <a:p>
            <a:pPr indent="0" lvl="0" marL="0" rtl="0">
              <a:spcBef>
                <a:spcPts val="600"/>
              </a:spcBef>
              <a:spcAft>
                <a:spcPts val="0"/>
              </a:spcAft>
              <a:buNone/>
            </a:pPr>
            <a:r>
              <a:t/>
            </a:r>
            <a:endParaRPr/>
          </a:p>
          <a:p>
            <a:pPr indent="0" lvl="0" marL="0">
              <a:spcBef>
                <a:spcPts val="600"/>
              </a:spcBef>
              <a:spcAft>
                <a:spcPts val="0"/>
              </a:spcAft>
              <a:buNone/>
            </a:pPr>
            <a:r>
              <a:rPr lang="en"/>
              <a:t>This is not part of your grade. If this costs you money, don’t spend it on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65" name="Shape 65"/>
        <p:cNvGrpSpPr/>
        <p:nvPr/>
      </p:nvGrpSpPr>
      <p:grpSpPr>
        <a:xfrm>
          <a:off x="0" y="0"/>
          <a:ext cx="0" cy="0"/>
          <a:chOff x="0" y="0"/>
          <a:chExt cx="0" cy="0"/>
        </a:xfrm>
      </p:grpSpPr>
      <p:sp>
        <p:nvSpPr>
          <p:cNvPr id="66" name="Shape 66"/>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t>Primitive Types</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70" name="Shape 70"/>
        <p:cNvGrpSpPr/>
        <p:nvPr/>
      </p:nvGrpSpPr>
      <p:grpSpPr>
        <a:xfrm>
          <a:off x="0" y="0"/>
          <a:ext cx="0" cy="0"/>
          <a:chOff x="0" y="0"/>
          <a:chExt cx="0" cy="0"/>
        </a:xfrm>
      </p:grpSpPr>
      <p:sp>
        <p:nvSpPr>
          <p:cNvPr id="71" name="Shape 7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Polls: </a:t>
            </a:r>
            <a:r>
              <a:rPr lang="en"/>
              <a:t>sp18.datastructur.es/lec -- left is 2nd poll, right is 3rd poll</a:t>
            </a:r>
            <a:endParaRPr>
              <a:solidFill>
                <a:srgbClr val="38761D"/>
              </a:solidFill>
            </a:endParaRPr>
          </a:p>
        </p:txBody>
      </p:sp>
      <p:sp>
        <p:nvSpPr>
          <p:cNvPr id="72" name="Shape 72"/>
          <p:cNvSpPr txBox="1"/>
          <p:nvPr/>
        </p:nvSpPr>
        <p:spPr>
          <a:xfrm>
            <a:off x="203425" y="2545250"/>
            <a:ext cx="4347600" cy="121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Will the change to b affect a?</a:t>
            </a:r>
            <a:endParaRPr sz="2400">
              <a:latin typeface="Calibri"/>
              <a:ea typeface="Calibri"/>
              <a:cs typeface="Calibri"/>
              <a:sym typeface="Calibri"/>
            </a:endParaRPr>
          </a:p>
          <a:p>
            <a:pPr indent="0" lvl="0" marL="0" rtl="0">
              <a:spcBef>
                <a:spcPts val="0"/>
              </a:spcBef>
              <a:spcAft>
                <a:spcPts val="0"/>
              </a:spcAft>
              <a:buNone/>
            </a:pPr>
            <a:r>
              <a:rPr lang="en" sz="2400">
                <a:latin typeface="Calibri"/>
                <a:ea typeface="Calibri"/>
                <a:cs typeface="Calibri"/>
                <a:sym typeface="Calibri"/>
              </a:rPr>
              <a:t>A.   Yes</a:t>
            </a:r>
            <a:endParaRPr sz="2400">
              <a:latin typeface="Calibri"/>
              <a:ea typeface="Calibri"/>
              <a:cs typeface="Calibri"/>
              <a:sym typeface="Calibri"/>
            </a:endParaRPr>
          </a:p>
          <a:p>
            <a:pPr indent="0" lvl="0" marL="0" rtl="0">
              <a:spcBef>
                <a:spcPts val="0"/>
              </a:spcBef>
              <a:spcAft>
                <a:spcPts val="0"/>
              </a:spcAft>
              <a:buNone/>
            </a:pPr>
            <a:r>
              <a:rPr lang="en" sz="2400">
                <a:latin typeface="Calibri"/>
                <a:ea typeface="Calibri"/>
                <a:cs typeface="Calibri"/>
                <a:sym typeface="Calibri"/>
              </a:rPr>
              <a:t>B.   No</a:t>
            </a:r>
            <a:endParaRPr sz="2400">
              <a:latin typeface="Calibri"/>
              <a:ea typeface="Calibri"/>
              <a:cs typeface="Calibri"/>
              <a:sym typeface="Calibri"/>
            </a:endParaRPr>
          </a:p>
        </p:txBody>
      </p:sp>
      <p:sp>
        <p:nvSpPr>
          <p:cNvPr id="73" name="Shape 73"/>
          <p:cNvSpPr txBox="1"/>
          <p:nvPr/>
        </p:nvSpPr>
        <p:spPr>
          <a:xfrm>
            <a:off x="264400" y="4423775"/>
            <a:ext cx="8534400" cy="49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Calibri"/>
                <a:ea typeface="Calibri"/>
                <a:cs typeface="Calibri"/>
                <a:sym typeface="Calibri"/>
              </a:rPr>
              <a:t>Answer: </a:t>
            </a:r>
            <a:r>
              <a:rPr lang="en" sz="1800" u="sng">
                <a:solidFill>
                  <a:schemeClr val="hlink"/>
                </a:solidFill>
                <a:latin typeface="Calibri"/>
                <a:ea typeface="Calibri"/>
                <a:cs typeface="Calibri"/>
                <a:sym typeface="Calibri"/>
                <a:hlinkClick r:id="rId3"/>
              </a:rPr>
              <a:t>Visualizer</a:t>
            </a:r>
            <a:endParaRPr sz="1800">
              <a:latin typeface="Calibri"/>
              <a:ea typeface="Calibri"/>
              <a:cs typeface="Calibri"/>
              <a:sym typeface="Calibri"/>
            </a:endParaRPr>
          </a:p>
        </p:txBody>
      </p:sp>
      <p:pic>
        <p:nvPicPr>
          <p:cNvPr id="74" name="Shape 74"/>
          <p:cNvPicPr preferRelativeResize="0"/>
          <p:nvPr/>
        </p:nvPicPr>
        <p:blipFill>
          <a:blip r:embed="rId4">
            <a:alphaModFix/>
          </a:blip>
          <a:stretch>
            <a:fillRect/>
          </a:stretch>
        </p:blipFill>
        <p:spPr>
          <a:xfrm>
            <a:off x="203425" y="756900"/>
            <a:ext cx="3857625" cy="1390650"/>
          </a:xfrm>
          <a:prstGeom prst="rect">
            <a:avLst/>
          </a:prstGeom>
          <a:noFill/>
          <a:ln>
            <a:noFill/>
          </a:ln>
        </p:spPr>
      </p:pic>
      <p:sp>
        <p:nvSpPr>
          <p:cNvPr id="75" name="Shape 75"/>
          <p:cNvSpPr txBox="1"/>
          <p:nvPr/>
        </p:nvSpPr>
        <p:spPr>
          <a:xfrm>
            <a:off x="4679850" y="2545250"/>
            <a:ext cx="3906600" cy="125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Will the change to x affect y?</a:t>
            </a:r>
            <a:endParaRPr sz="2400">
              <a:latin typeface="Calibri"/>
              <a:ea typeface="Calibri"/>
              <a:cs typeface="Calibri"/>
              <a:sym typeface="Calibri"/>
            </a:endParaRPr>
          </a:p>
          <a:p>
            <a:pPr indent="-381000" lvl="0" marL="457200" rtl="0">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A.   Yes</a:t>
            </a:r>
            <a:endParaRPr sz="2400">
              <a:solidFill>
                <a:schemeClr val="dk1"/>
              </a:solidFill>
              <a:latin typeface="Calibri"/>
              <a:ea typeface="Calibri"/>
              <a:cs typeface="Calibri"/>
              <a:sym typeface="Calibri"/>
            </a:endParaRPr>
          </a:p>
          <a:p>
            <a:pPr indent="-381000" lvl="0" marL="457200" rtl="0">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B.   No</a:t>
            </a:r>
            <a:endParaRPr sz="2400">
              <a:solidFill>
                <a:schemeClr val="dk1"/>
              </a:solidFill>
              <a:latin typeface="Calibri"/>
              <a:ea typeface="Calibri"/>
              <a:cs typeface="Calibri"/>
              <a:sym typeface="Calibri"/>
            </a:endParaRPr>
          </a:p>
        </p:txBody>
      </p:sp>
      <p:sp>
        <p:nvSpPr>
          <p:cNvPr id="76" name="Shape 76"/>
          <p:cNvSpPr txBox="1"/>
          <p:nvPr/>
        </p:nvSpPr>
        <p:spPr>
          <a:xfrm>
            <a:off x="203425" y="753331"/>
            <a:ext cx="4402500" cy="1836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800">
                <a:solidFill>
                  <a:srgbClr val="208920"/>
                </a:solidFill>
                <a:highlight>
                  <a:srgbClr val="EFEFEF"/>
                </a:highlight>
                <a:latin typeface="Consolas"/>
                <a:ea typeface="Consolas"/>
                <a:cs typeface="Consolas"/>
                <a:sym typeface="Consolas"/>
              </a:rPr>
              <a:t>Walrus</a:t>
            </a:r>
            <a:r>
              <a:rPr lang="en" sz="1800">
                <a:solidFill>
                  <a:schemeClr val="dk1"/>
                </a:solidFill>
                <a:highlight>
                  <a:srgbClr val="EFEFEF"/>
                </a:highlight>
                <a:latin typeface="Consolas"/>
                <a:ea typeface="Consolas"/>
                <a:cs typeface="Consolas"/>
                <a:sym typeface="Consolas"/>
              </a:rPr>
              <a:t> a = </a:t>
            </a:r>
            <a:r>
              <a:rPr b="1" lang="en" sz="1800">
                <a:solidFill>
                  <a:srgbClr val="9C20EE"/>
                </a:solidFill>
                <a:highlight>
                  <a:srgbClr val="EFEFEF"/>
                </a:highlight>
                <a:latin typeface="Consolas"/>
                <a:ea typeface="Consolas"/>
                <a:cs typeface="Consolas"/>
                <a:sym typeface="Consolas"/>
              </a:rPr>
              <a:t>new</a:t>
            </a:r>
            <a:r>
              <a:rPr lang="en" sz="1800">
                <a:solidFill>
                  <a:schemeClr val="dk1"/>
                </a:solidFill>
                <a:highlight>
                  <a:srgbClr val="EFEFEF"/>
                </a:highlight>
                <a:latin typeface="Consolas"/>
                <a:ea typeface="Consolas"/>
                <a:cs typeface="Consolas"/>
                <a:sym typeface="Consolas"/>
              </a:rPr>
              <a:t> Walrus(1000, 8.3);</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800">
                <a:solidFill>
                  <a:srgbClr val="208920"/>
                </a:solidFill>
                <a:highlight>
                  <a:srgbClr val="EFEFEF"/>
                </a:highlight>
                <a:latin typeface="Consolas"/>
                <a:ea typeface="Consolas"/>
                <a:cs typeface="Consolas"/>
                <a:sym typeface="Consolas"/>
              </a:rPr>
              <a:t>Walrus</a:t>
            </a:r>
            <a:r>
              <a:rPr lang="en" sz="1800">
                <a:solidFill>
                  <a:schemeClr val="dk1"/>
                </a:solidFill>
                <a:highlight>
                  <a:srgbClr val="EFEFEF"/>
                </a:highlight>
                <a:latin typeface="Consolas"/>
                <a:ea typeface="Consolas"/>
                <a:cs typeface="Consolas"/>
                <a:sym typeface="Consolas"/>
              </a:rPr>
              <a:t> b;</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800">
                <a:solidFill>
                  <a:schemeClr val="dk1"/>
                </a:solidFill>
                <a:highlight>
                  <a:srgbClr val="EFEFEF"/>
                </a:highlight>
                <a:latin typeface="Consolas"/>
                <a:ea typeface="Consolas"/>
                <a:cs typeface="Consolas"/>
                <a:sym typeface="Consolas"/>
              </a:rPr>
              <a:t>b = a;</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800">
                <a:solidFill>
                  <a:schemeClr val="dk1"/>
                </a:solidFill>
                <a:highlight>
                  <a:srgbClr val="EFEFEF"/>
                </a:highlight>
                <a:latin typeface="Consolas"/>
                <a:ea typeface="Consolas"/>
                <a:cs typeface="Consolas"/>
                <a:sym typeface="Consolas"/>
              </a:rPr>
              <a:t>b.weight = 5;</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800">
                <a:solidFill>
                  <a:schemeClr val="dk1"/>
                </a:solidFill>
                <a:highlight>
                  <a:srgbClr val="EFEFEF"/>
                </a:highlight>
                <a:latin typeface="Consolas"/>
                <a:ea typeface="Consolas"/>
                <a:cs typeface="Consolas"/>
                <a:sym typeface="Consolas"/>
              </a:rPr>
              <a:t>System.out.println(a);</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chemeClr val="dk1"/>
                </a:solidFill>
                <a:highlight>
                  <a:srgbClr val="EFEFEF"/>
                </a:highlight>
                <a:latin typeface="Consolas"/>
                <a:ea typeface="Consolas"/>
                <a:cs typeface="Consolas"/>
                <a:sym typeface="Consolas"/>
              </a:rPr>
              <a:t>System.out.println(b);</a:t>
            </a:r>
            <a:endParaRPr sz="1800">
              <a:solidFill>
                <a:schemeClr val="dk1"/>
              </a:solidFill>
              <a:highlight>
                <a:srgbClr val="EFEFEF"/>
              </a:highlight>
              <a:latin typeface="Consolas"/>
              <a:ea typeface="Consolas"/>
              <a:cs typeface="Consolas"/>
              <a:sym typeface="Consolas"/>
            </a:endParaRPr>
          </a:p>
        </p:txBody>
      </p:sp>
      <p:sp>
        <p:nvSpPr>
          <p:cNvPr id="77" name="Shape 77"/>
          <p:cNvSpPr txBox="1"/>
          <p:nvPr/>
        </p:nvSpPr>
        <p:spPr>
          <a:xfrm>
            <a:off x="4683475" y="753331"/>
            <a:ext cx="4347600" cy="1836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rgbClr val="208920"/>
                </a:solidFill>
                <a:highlight>
                  <a:srgbClr val="EFEFEF"/>
                </a:highlight>
                <a:latin typeface="Consolas"/>
                <a:ea typeface="Consolas"/>
                <a:cs typeface="Consolas"/>
                <a:sym typeface="Consolas"/>
              </a:rPr>
              <a:t>int</a:t>
            </a:r>
            <a:r>
              <a:rPr lang="en" sz="1800">
                <a:solidFill>
                  <a:schemeClr val="dk1"/>
                </a:solidFill>
                <a:highlight>
                  <a:srgbClr val="EFEFEF"/>
                </a:highlight>
                <a:latin typeface="Consolas"/>
                <a:ea typeface="Consolas"/>
                <a:cs typeface="Consolas"/>
                <a:sym typeface="Consolas"/>
              </a:rPr>
              <a:t> x = 5;</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rgbClr val="208920"/>
                </a:solidFill>
                <a:highlight>
                  <a:srgbClr val="EFEFEF"/>
                </a:highlight>
                <a:latin typeface="Consolas"/>
                <a:ea typeface="Consolas"/>
                <a:cs typeface="Consolas"/>
                <a:sym typeface="Consolas"/>
              </a:rPr>
              <a:t>int</a:t>
            </a:r>
            <a:r>
              <a:rPr lang="en" sz="1800">
                <a:solidFill>
                  <a:schemeClr val="dk1"/>
                </a:solidFill>
                <a:highlight>
                  <a:srgbClr val="EFEFEF"/>
                </a:highlight>
                <a:latin typeface="Consolas"/>
                <a:ea typeface="Consolas"/>
                <a:cs typeface="Consolas"/>
                <a:sym typeface="Consolas"/>
              </a:rPr>
              <a:t> y;</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chemeClr val="dk1"/>
                </a:solidFill>
                <a:highlight>
                  <a:srgbClr val="EFEFEF"/>
                </a:highlight>
                <a:latin typeface="Consolas"/>
                <a:ea typeface="Consolas"/>
                <a:cs typeface="Consolas"/>
                <a:sym typeface="Consolas"/>
              </a:rPr>
              <a:t>y = x;</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chemeClr val="dk1"/>
                </a:solidFill>
                <a:highlight>
                  <a:srgbClr val="EFEFEF"/>
                </a:highlight>
                <a:latin typeface="Consolas"/>
                <a:ea typeface="Consolas"/>
                <a:cs typeface="Consolas"/>
                <a:sym typeface="Consolas"/>
              </a:rPr>
              <a:t>x = 2;</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chemeClr val="dk1"/>
                </a:solidFill>
                <a:highlight>
                  <a:srgbClr val="EFEFEF"/>
                </a:highlight>
                <a:latin typeface="Consolas"/>
                <a:ea typeface="Consolas"/>
                <a:cs typeface="Consolas"/>
                <a:sym typeface="Consolas"/>
              </a:rPr>
              <a:t>System.out.println(</a:t>
            </a:r>
            <a:r>
              <a:rPr lang="en" sz="1800">
                <a:solidFill>
                  <a:srgbClr val="BD8D8B"/>
                </a:solidFill>
                <a:highlight>
                  <a:srgbClr val="EFEFEF"/>
                </a:highlight>
                <a:latin typeface="Consolas"/>
                <a:ea typeface="Consolas"/>
                <a:cs typeface="Consolas"/>
                <a:sym typeface="Consolas"/>
              </a:rPr>
              <a:t>"x is: "</a:t>
            </a:r>
            <a:r>
              <a:rPr lang="en" sz="1800">
                <a:solidFill>
                  <a:schemeClr val="dk1"/>
                </a:solidFill>
                <a:highlight>
                  <a:srgbClr val="EFEFEF"/>
                </a:highlight>
                <a:latin typeface="Consolas"/>
                <a:ea typeface="Consolas"/>
                <a:cs typeface="Consolas"/>
                <a:sym typeface="Consolas"/>
              </a:rPr>
              <a:t> + x);</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rPr lang="en" sz="1800">
                <a:solidFill>
                  <a:schemeClr val="dk1"/>
                </a:solidFill>
                <a:highlight>
                  <a:srgbClr val="EFEFEF"/>
                </a:highlight>
                <a:latin typeface="Consolas"/>
                <a:ea typeface="Consolas"/>
                <a:cs typeface="Consolas"/>
                <a:sym typeface="Consolas"/>
              </a:rPr>
              <a:t>System.out.println(</a:t>
            </a:r>
            <a:r>
              <a:rPr lang="en" sz="1800">
                <a:solidFill>
                  <a:srgbClr val="BD8D8B"/>
                </a:solidFill>
                <a:highlight>
                  <a:srgbClr val="EFEFEF"/>
                </a:highlight>
                <a:latin typeface="Consolas"/>
                <a:ea typeface="Consolas"/>
                <a:cs typeface="Consolas"/>
                <a:sym typeface="Consolas"/>
              </a:rPr>
              <a:t>"y is: "</a:t>
            </a:r>
            <a:r>
              <a:rPr lang="en" sz="1800">
                <a:solidFill>
                  <a:schemeClr val="dk1"/>
                </a:solidFill>
                <a:highlight>
                  <a:srgbClr val="EFEFEF"/>
                </a:highlight>
                <a:latin typeface="Consolas"/>
                <a:ea typeface="Consolas"/>
                <a:cs typeface="Consolas"/>
                <a:sym typeface="Consolas"/>
              </a:rPr>
              <a:t> + y);      </a:t>
            </a:r>
            <a:endParaRPr sz="18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sz="1800">
              <a:solidFill>
                <a:srgbClr val="208920"/>
              </a:solidFill>
              <a:highlight>
                <a:srgbClr val="EFEFEF"/>
              </a:highlight>
              <a:latin typeface="Consolas"/>
              <a:ea typeface="Consolas"/>
              <a:cs typeface="Consolas"/>
              <a:sym typeface="Consolas"/>
            </a:endParaRPr>
          </a:p>
        </p:txBody>
      </p:sp>
      <p:sp>
        <p:nvSpPr>
          <p:cNvPr id="78" name="Shape 78"/>
          <p:cNvSpPr txBox="1"/>
          <p:nvPr/>
        </p:nvSpPr>
        <p:spPr>
          <a:xfrm>
            <a:off x="593950" y="3782800"/>
            <a:ext cx="3339000" cy="642300"/>
          </a:xfrm>
          <a:prstGeom prst="rect">
            <a:avLst/>
          </a:prstGeom>
          <a:solidFill>
            <a:srgbClr val="000000"/>
          </a:solid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1600">
                <a:solidFill>
                  <a:srgbClr val="FFFFFF"/>
                </a:solidFill>
                <a:highlight>
                  <a:srgbClr val="000000"/>
                </a:highlight>
                <a:latin typeface="Consolas"/>
                <a:ea typeface="Consolas"/>
                <a:cs typeface="Consolas"/>
                <a:sym typeface="Consolas"/>
              </a:rPr>
              <a:t>weight: 5, tusk size: 8.30</a:t>
            </a:r>
            <a:endParaRPr sz="1600">
              <a:solidFill>
                <a:srgbClr val="FFFFFF"/>
              </a:solidFill>
              <a:highlight>
                <a:srgbClr val="000000"/>
              </a:highlight>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weight: 5, tusk size: 8.30</a:t>
            </a:r>
            <a:endParaRPr sz="1800">
              <a:highlight>
                <a:srgbClr val="000000"/>
              </a:highlight>
              <a:latin typeface="Consolas"/>
              <a:ea typeface="Consolas"/>
              <a:cs typeface="Consolas"/>
              <a:sym typeface="Consolas"/>
            </a:endParaRPr>
          </a:p>
        </p:txBody>
      </p:sp>
      <p:sp>
        <p:nvSpPr>
          <p:cNvPr id="79" name="Shape 79"/>
          <p:cNvSpPr txBox="1"/>
          <p:nvPr/>
        </p:nvSpPr>
        <p:spPr>
          <a:xfrm>
            <a:off x="6118350" y="3782800"/>
            <a:ext cx="1029600" cy="6423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n" sz="1600">
                <a:solidFill>
                  <a:srgbClr val="FFFFFF"/>
                </a:solidFill>
                <a:highlight>
                  <a:srgbClr val="000000"/>
                </a:highlight>
                <a:latin typeface="Consolas"/>
                <a:ea typeface="Consolas"/>
                <a:cs typeface="Consolas"/>
                <a:sym typeface="Consolas"/>
              </a:rPr>
              <a:t>x is: 2</a:t>
            </a:r>
            <a:endParaRPr sz="1600">
              <a:solidFill>
                <a:srgbClr val="FFFFFF"/>
              </a:solidFill>
              <a:highlight>
                <a:srgbClr val="000000"/>
              </a:highlight>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600">
                <a:solidFill>
                  <a:srgbClr val="FFFFFF"/>
                </a:solidFill>
                <a:highlight>
                  <a:srgbClr val="000000"/>
                </a:highlight>
                <a:latin typeface="Consolas"/>
                <a:ea typeface="Consolas"/>
                <a:cs typeface="Consolas"/>
                <a:sym typeface="Consolas"/>
              </a:rPr>
              <a:t>y is: 5</a:t>
            </a:r>
            <a:endParaRPr sz="1600">
              <a:solidFill>
                <a:srgbClr val="FFFFFF"/>
              </a:solidFill>
              <a:highlight>
                <a:srgbClr val="000000"/>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Bits</a:t>
            </a:r>
            <a:endParaRPr/>
          </a:p>
        </p:txBody>
      </p:sp>
      <p:sp>
        <p:nvSpPr>
          <p:cNvPr id="85" name="Shape 8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Your computer stores information in “memory”.</a:t>
            </a:r>
            <a:endParaRPr/>
          </a:p>
          <a:p>
            <a:pPr indent="-355600" lvl="0" marL="457200" rtl="0">
              <a:spcBef>
                <a:spcPts val="600"/>
              </a:spcBef>
              <a:spcAft>
                <a:spcPts val="0"/>
              </a:spcAft>
              <a:buSzPts val="2000"/>
              <a:buChar char="●"/>
            </a:pPr>
            <a:r>
              <a:rPr lang="en"/>
              <a:t>Information is stored in memory as a sequence of ones and zeros.</a:t>
            </a:r>
            <a:endParaRPr/>
          </a:p>
          <a:p>
            <a:pPr indent="-355600" lvl="1" marL="914400" rtl="0">
              <a:spcBef>
                <a:spcPts val="0"/>
              </a:spcBef>
              <a:spcAft>
                <a:spcPts val="0"/>
              </a:spcAft>
              <a:buSzPts val="2000"/>
              <a:buChar char="○"/>
            </a:pPr>
            <a:r>
              <a:rPr lang="en"/>
              <a:t>Example: 72 stored as 01001000</a:t>
            </a:r>
            <a:endParaRPr/>
          </a:p>
          <a:p>
            <a:pPr indent="-355600" lvl="1" marL="914400" rtl="0">
              <a:spcBef>
                <a:spcPts val="0"/>
              </a:spcBef>
              <a:spcAft>
                <a:spcPts val="0"/>
              </a:spcAft>
              <a:buSzPts val="2000"/>
              <a:buChar char="○"/>
            </a:pPr>
            <a:r>
              <a:rPr lang="en"/>
              <a:t>Example: 205.75 stored as … 01000011 01001101 11000000 00000000</a:t>
            </a:r>
            <a:endParaRPr/>
          </a:p>
          <a:p>
            <a:pPr indent="-355600" lvl="1" marL="914400" rtl="0">
              <a:spcBef>
                <a:spcPts val="0"/>
              </a:spcBef>
              <a:spcAft>
                <a:spcPts val="0"/>
              </a:spcAft>
              <a:buSzPts val="2000"/>
              <a:buChar char="○"/>
            </a:pPr>
            <a:r>
              <a:rPr lang="en"/>
              <a:t>Example: The letter H stored as 01001000 (same as the number 72)</a:t>
            </a:r>
            <a:endParaRPr/>
          </a:p>
          <a:p>
            <a:pPr indent="-355600" lvl="1" marL="914400" rtl="0">
              <a:spcBef>
                <a:spcPts val="0"/>
              </a:spcBef>
              <a:spcAft>
                <a:spcPts val="0"/>
              </a:spcAft>
              <a:buSzPts val="2000"/>
              <a:buChar char="○"/>
            </a:pPr>
            <a:r>
              <a:rPr lang="en"/>
              <a:t>Example: True stored as 00000001</a:t>
            </a:r>
            <a:endParaRPr/>
          </a:p>
          <a:p>
            <a:pPr indent="0" lvl="0" marL="0" rtl="0">
              <a:spcBef>
                <a:spcPts val="600"/>
              </a:spcBef>
              <a:spcAft>
                <a:spcPts val="0"/>
              </a:spcAft>
              <a:buNone/>
            </a:pPr>
            <a:r>
              <a:t/>
            </a:r>
            <a:endParaRPr/>
          </a:p>
          <a:p>
            <a:pPr indent="0" lvl="0" marL="0" rtl="0">
              <a:spcBef>
                <a:spcPts val="600"/>
              </a:spcBef>
              <a:spcAft>
                <a:spcPts val="0"/>
              </a:spcAft>
              <a:buNone/>
            </a:pPr>
            <a:r>
              <a:rPr lang="en"/>
              <a:t>Each Java type has a different way to interpret the bits:</a:t>
            </a:r>
            <a:endParaRPr/>
          </a:p>
          <a:p>
            <a:pPr indent="-355600" lvl="0" marL="457200" rtl="0">
              <a:spcBef>
                <a:spcPts val="600"/>
              </a:spcBef>
              <a:spcAft>
                <a:spcPts val="0"/>
              </a:spcAft>
              <a:buSzPts val="2000"/>
              <a:buChar char="●"/>
            </a:pPr>
            <a:r>
              <a:rPr lang="en"/>
              <a:t>8 primitive types in Java: byte, short, </a:t>
            </a:r>
            <a:r>
              <a:rPr b="1" lang="en"/>
              <a:t>int</a:t>
            </a:r>
            <a:r>
              <a:rPr lang="en"/>
              <a:t>, long, float, </a:t>
            </a:r>
            <a:r>
              <a:rPr b="1" lang="en"/>
              <a:t>double</a:t>
            </a:r>
            <a:r>
              <a:rPr lang="en"/>
              <a:t>, boolean, char</a:t>
            </a:r>
            <a:endParaRPr/>
          </a:p>
          <a:p>
            <a:pPr indent="-355600" lvl="0" marL="457200" rtl="0">
              <a:spcBef>
                <a:spcPts val="0"/>
              </a:spcBef>
              <a:spcAft>
                <a:spcPts val="0"/>
              </a:spcAft>
              <a:buSzPts val="2000"/>
              <a:buChar char="●"/>
            </a:pPr>
            <a:r>
              <a:rPr lang="en"/>
              <a:t>We won’t discuss the precise representations in much detail in 61B.</a:t>
            </a:r>
            <a:endParaRPr/>
          </a:p>
          <a:p>
            <a:pPr indent="-355600" lvl="1" marL="914400" rtl="0">
              <a:spcBef>
                <a:spcPts val="0"/>
              </a:spcBef>
              <a:spcAft>
                <a:spcPts val="0"/>
              </a:spcAft>
              <a:buSzPts val="2000"/>
              <a:buChar char="○"/>
            </a:pPr>
            <a:r>
              <a:rPr lang="en"/>
              <a:t>Covered in much more detail in 61C.</a:t>
            </a:r>
            <a:endParaRPr/>
          </a:p>
        </p:txBody>
      </p:sp>
      <p:sp>
        <p:nvSpPr>
          <p:cNvPr id="86" name="Shape 86"/>
          <p:cNvSpPr txBox="1"/>
          <p:nvPr/>
        </p:nvSpPr>
        <p:spPr>
          <a:xfrm>
            <a:off x="3358698" y="4708352"/>
            <a:ext cx="5618700" cy="29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Note: Precise representations may vary from machine to machine.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Declaring a Variable (Simplified)</a:t>
            </a:r>
            <a:endParaRPr/>
          </a:p>
        </p:txBody>
      </p:sp>
      <p:sp>
        <p:nvSpPr>
          <p:cNvPr id="92" name="Shape 92"/>
          <p:cNvSpPr txBox="1"/>
          <p:nvPr>
            <p:ph idx="1" type="body"/>
          </p:nvPr>
        </p:nvSpPr>
        <p:spPr>
          <a:xfrm>
            <a:off x="243000" y="556500"/>
            <a:ext cx="8443800" cy="2553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When you declare a variable of a certain type in Java:</a:t>
            </a:r>
            <a:endParaRPr/>
          </a:p>
          <a:p>
            <a:pPr indent="-355600" lvl="0" marL="457200" rtl="0">
              <a:spcBef>
                <a:spcPts val="600"/>
              </a:spcBef>
              <a:spcAft>
                <a:spcPts val="0"/>
              </a:spcAft>
              <a:buSzPts val="2000"/>
              <a:buChar char="●"/>
            </a:pPr>
            <a:r>
              <a:rPr lang="en"/>
              <a:t>Your computer sets aside exactly enough bits to hold a thing of that type.</a:t>
            </a:r>
            <a:endParaRPr/>
          </a:p>
          <a:p>
            <a:pPr indent="-355600" lvl="1" marL="914400" marR="0" rtl="0" algn="l">
              <a:lnSpc>
                <a:spcPct val="100000"/>
              </a:lnSpc>
              <a:spcBef>
                <a:spcPts val="0"/>
              </a:spcBef>
              <a:spcAft>
                <a:spcPts val="0"/>
              </a:spcAft>
              <a:buClr>
                <a:schemeClr val="dk1"/>
              </a:buClr>
              <a:buSzPts val="2000"/>
              <a:buFont typeface="Calibri"/>
              <a:buChar char="○"/>
            </a:pPr>
            <a:r>
              <a:rPr lang="en"/>
              <a:t>Example: Declaring an int sets aside a “box” of 32 bits.</a:t>
            </a:r>
            <a:endParaRPr/>
          </a:p>
          <a:p>
            <a:pPr indent="-355600" lvl="1" marL="914400" rtl="0">
              <a:spcBef>
                <a:spcPts val="0"/>
              </a:spcBef>
              <a:spcAft>
                <a:spcPts val="0"/>
              </a:spcAft>
              <a:buSzPts val="2000"/>
              <a:buChar char="○"/>
            </a:pPr>
            <a:r>
              <a:rPr lang="en"/>
              <a:t>Example: Declaring a double sets aside a box of 64 bits.</a:t>
            </a:r>
            <a:endParaRPr/>
          </a:p>
          <a:p>
            <a:pPr indent="-355600" lvl="0" marL="457200" rtl="0">
              <a:spcBef>
                <a:spcPts val="0"/>
              </a:spcBef>
              <a:spcAft>
                <a:spcPts val="0"/>
              </a:spcAft>
              <a:buSzPts val="2000"/>
              <a:buChar char="●"/>
            </a:pPr>
            <a:r>
              <a:rPr lang="en"/>
              <a:t>Java creates an internal table that maps each variable name to a location.</a:t>
            </a:r>
            <a:endParaRPr/>
          </a:p>
          <a:p>
            <a:pPr indent="-355600" lvl="0" marL="457200" rtl="0">
              <a:spcBef>
                <a:spcPts val="0"/>
              </a:spcBef>
              <a:spcAft>
                <a:spcPts val="0"/>
              </a:spcAft>
              <a:buSzPts val="2000"/>
              <a:buChar char="●"/>
            </a:pPr>
            <a:r>
              <a:rPr lang="en"/>
              <a:t>Java does NOT write anything into the reserved boxes.</a:t>
            </a:r>
            <a:endParaRPr/>
          </a:p>
          <a:p>
            <a:pPr indent="-355600" lvl="1" marL="914400" rtl="0">
              <a:spcBef>
                <a:spcPts val="0"/>
              </a:spcBef>
              <a:spcAft>
                <a:spcPts val="0"/>
              </a:spcAft>
              <a:buSzPts val="2000"/>
              <a:buChar char="○"/>
            </a:pPr>
            <a:r>
              <a:rPr lang="en"/>
              <a:t>For safety, Java will not let access a variable that is uninitialized.</a:t>
            </a:r>
            <a:endParaRPr/>
          </a:p>
        </p:txBody>
      </p:sp>
      <p:sp>
        <p:nvSpPr>
          <p:cNvPr id="93" name="Shape 93"/>
          <p:cNvSpPr txBox="1"/>
          <p:nvPr/>
        </p:nvSpPr>
        <p:spPr>
          <a:xfrm>
            <a:off x="243000" y="3490800"/>
            <a:ext cx="2643300" cy="1510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rgbClr val="208920"/>
                </a:solidFill>
                <a:highlight>
                  <a:srgbClr val="EFEFEF"/>
                </a:highlight>
                <a:latin typeface="Consolas"/>
                <a:ea typeface="Consolas"/>
                <a:cs typeface="Consolas"/>
                <a:sym typeface="Consolas"/>
              </a:rPr>
              <a:t>double</a:t>
            </a:r>
            <a:r>
              <a:rPr lang="en" sz="1900">
                <a:solidFill>
                  <a:schemeClr val="dk1"/>
                </a:solidFill>
                <a:highlight>
                  <a:srgbClr val="EFEFEF"/>
                </a:highlight>
                <a:latin typeface="Consolas"/>
                <a:ea typeface="Consolas"/>
                <a:cs typeface="Consolas"/>
                <a:sym typeface="Consolas"/>
              </a:rPr>
              <a:t> y;</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x = -1431195969;</a:t>
            </a:r>
            <a:endParaRPr sz="1900">
              <a:solidFill>
                <a:schemeClr val="dk1"/>
              </a:solidFill>
              <a:highlight>
                <a:srgbClr val="EFEFEF"/>
              </a:highlight>
              <a:latin typeface="Consolas"/>
              <a:ea typeface="Consolas"/>
              <a:cs typeface="Consolas"/>
              <a:sym typeface="Consolas"/>
            </a:endParaRPr>
          </a:p>
          <a:p>
            <a:pPr indent="0" lvl="0" marL="0" rtl="0">
              <a:spcBef>
                <a:spcPts val="0"/>
              </a:spcBef>
              <a:spcAft>
                <a:spcPts val="0"/>
              </a:spcAft>
              <a:buNone/>
            </a:pPr>
            <a:r>
              <a:rPr lang="en" sz="1900">
                <a:solidFill>
                  <a:schemeClr val="dk1"/>
                </a:solidFill>
                <a:highlight>
                  <a:srgbClr val="EFEFEF"/>
                </a:highlight>
                <a:latin typeface="Consolas"/>
                <a:ea typeface="Consolas"/>
                <a:cs typeface="Consolas"/>
                <a:sym typeface="Consolas"/>
              </a:rPr>
              <a:t>y = 567213.112;</a:t>
            </a:r>
            <a:endParaRPr sz="1900">
              <a:solidFill>
                <a:schemeClr val="dk1"/>
              </a:solidFill>
              <a:highlight>
                <a:srgbClr val="EFEFEF"/>
              </a:highlight>
              <a:latin typeface="Consolas"/>
              <a:ea typeface="Consolas"/>
              <a:cs typeface="Consolas"/>
              <a:sym typeface="Consolas"/>
            </a:endParaRPr>
          </a:p>
          <a:p>
            <a:pPr indent="0" lvl="0" marL="0" rtl="0">
              <a:lnSpc>
                <a:spcPct val="100000"/>
              </a:lnSpc>
              <a:spcBef>
                <a:spcPts val="0"/>
              </a:spcBef>
              <a:spcAft>
                <a:spcPts val="0"/>
              </a:spcAft>
              <a:buNone/>
            </a:pPr>
            <a:r>
              <a:t/>
            </a:r>
            <a:endParaRPr b="1" sz="2000">
              <a:solidFill>
                <a:srgbClr val="F92672"/>
              </a:solidFill>
              <a:highlight>
                <a:srgbClr val="EFEFEF"/>
              </a:highlight>
              <a:latin typeface="Consolas"/>
              <a:ea typeface="Consolas"/>
              <a:cs typeface="Consolas"/>
              <a:sym typeface="Consolas"/>
            </a:endParaRPr>
          </a:p>
        </p:txBody>
      </p:sp>
      <p:pic>
        <p:nvPicPr>
          <p:cNvPr id="94" name="Shape 94"/>
          <p:cNvPicPr preferRelativeResize="0"/>
          <p:nvPr/>
        </p:nvPicPr>
        <p:blipFill>
          <a:blip r:embed="rId3">
            <a:alphaModFix/>
          </a:blip>
          <a:stretch>
            <a:fillRect/>
          </a:stretch>
        </p:blipFill>
        <p:spPr>
          <a:xfrm>
            <a:off x="2976550" y="3490800"/>
            <a:ext cx="3190875" cy="333375"/>
          </a:xfrm>
          <a:prstGeom prst="rect">
            <a:avLst/>
          </a:prstGeom>
          <a:noFill/>
          <a:ln>
            <a:noFill/>
          </a:ln>
        </p:spPr>
      </p:pic>
      <p:cxnSp>
        <p:nvCxnSpPr>
          <p:cNvPr id="95" name="Shape 95"/>
          <p:cNvCxnSpPr/>
          <p:nvPr/>
        </p:nvCxnSpPr>
        <p:spPr>
          <a:xfrm>
            <a:off x="78987" y="3747561"/>
            <a:ext cx="286200" cy="0"/>
          </a:xfrm>
          <a:prstGeom prst="straightConnector1">
            <a:avLst/>
          </a:prstGeom>
          <a:noFill/>
          <a:ln cap="flat" cmpd="sng" w="9525">
            <a:solidFill>
              <a:srgbClr val="BE071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